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377" r:id="rId7"/>
    <p:sldId id="261" r:id="rId8"/>
    <p:sldId id="263" r:id="rId9"/>
    <p:sldId id="378" r:id="rId10"/>
    <p:sldId id="262" r:id="rId11"/>
    <p:sldId id="368" r:id="rId12"/>
    <p:sldId id="369" r:id="rId13"/>
    <p:sldId id="363" r:id="rId14"/>
    <p:sldId id="373" r:id="rId15"/>
    <p:sldId id="371" r:id="rId16"/>
    <p:sldId id="374" r:id="rId17"/>
    <p:sldId id="375" r:id="rId18"/>
    <p:sldId id="3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86401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outlineViewPr>
    <p:cViewPr>
      <p:scale>
        <a:sx n="33" d="100"/>
        <a:sy n="33" d="100"/>
      </p:scale>
      <p:origin x="0" y="-57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A139-792D-9C41-9609-73244C52C4D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4D06-259E-E547-A56E-7F849F3A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4D06-259E-E547-A56E-7F849F3A51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5A8F-3552-4148-B9E1-B37066A6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9F15-CEA1-7649-B807-3E08BD9B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ACFF-0544-C94A-9175-C3B8CA8E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BFBA-756C-5B41-9253-498DE9A4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E5EE3-DA56-7E49-ACBF-FCD8A89A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7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506D-F49E-C04A-9294-46AA3A45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D9A2F-1BB9-E84D-91E9-DB382B41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B32D8-9A5D-2949-85EF-C279FD6D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C7AF3-0C52-5B4D-9008-19EF2252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EE03-01F4-7E47-A0ED-8284671D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68C7A-DB95-3447-908A-28AFC54A3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5EFBD-32EC-F74B-9441-A9AB5C945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3E0E-688F-C147-AB37-0636921E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A71D7-A6AD-CC4C-8AE5-4234398D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4EF2-4AF7-D543-9224-8B8C187C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 userDrawn="1"/>
        </p:nvSpPr>
        <p:spPr bwMode="auto">
          <a:xfrm>
            <a:off x="580382" y="6530244"/>
            <a:ext cx="1344084" cy="323851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/>
          <a:lstStyle/>
          <a:p>
            <a:pPr algn="ctr" defTabSz="915965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1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/>
          <a:lstStyle/>
          <a:p>
            <a:pPr algn="ctr" defTabSz="915965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1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/>
          <a:lstStyle/>
          <a:p>
            <a:pPr algn="ctr" defTabSz="915965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2774833" y="6534149"/>
            <a:ext cx="1334369" cy="323851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/>
          <a:lstStyle/>
          <a:p>
            <a:pPr algn="ctr" defTabSz="915965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9739" y="1493931"/>
            <a:ext cx="1129506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/>
            <a:fld id="{99DB5B91-B4E4-4EE4-BE5C-3E09032CE5EC}" type="slidenum">
              <a:rPr lang="en-GB" smtClean="0"/>
              <a:pPr defTabSz="914354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05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56B3-D478-0344-91CA-7959AC06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FF26-D5F6-FA49-BCCF-356C1FB4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212E-8884-8F4F-BE74-1D340C16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A42C2-8CFF-7C47-ABF7-8452AD67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62C30-7538-D847-AB7C-1897DE01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C1BD-75CE-AA48-A90F-2523DAC9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EB30A-2E68-8B4F-82D8-88E02388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4972-9409-5F44-94C3-F62274CC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8B286-2447-684E-BA08-CADA2D08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57BB-4AF7-4D4B-A5CF-9913F249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D79D-C0A9-BE4B-AA9D-8333E1C8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2BC7-C58D-2743-88EB-64A2C36A0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EEDC9-19B9-2B49-9450-9ADD3A519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5ED3B-7CC8-9B43-BD30-5B0D502E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C015B-26B3-A641-A50C-009E9887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53CD0-6287-3F47-8EFD-F1FBBB84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3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47DA-92B8-8249-81CC-A004D3D9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4BA5E-614B-6848-8590-445B7A93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6CB7F-5EB2-B34D-9713-4937ED976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CF9D6-0247-A34A-B367-223AC09D9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E2BF6-9407-E148-9CC9-7F3F7E3A9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79368-C121-FD45-A6DE-EF6ED26D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12C46-A02D-EC46-80AC-6CEABB7F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CA9AC-253F-AC45-B28D-8BB75D6A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7A0C-C539-0942-AE67-0ADC71F0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A75FA-EE2C-C644-82B3-AA620EBE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68C90-8AB3-8C4E-BA11-6680F72C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6A765-AD13-A242-8C62-5E20C04A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C5849-B281-C94D-882C-DED9595C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50696-3ED4-A14A-B6EB-525DC66B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E923-13AD-774B-802D-A29F17F7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95B5-C3DE-E14B-8AA6-3C1098EF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3F89-4892-6C4D-80FC-5B790ED0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5FB8E-F35D-144B-86BB-AE5E5171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062D2-139B-8849-BEB8-E0BDF41C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EDEF4-8204-D64F-A605-14549E48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7F500-CF40-0647-8B54-079C043A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3EF7-89B3-CD43-B8AB-E2812194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30C91-8829-A042-ACFC-9FB6EFC79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331DC-6634-8E43-B7EB-8795295C4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903D4-729F-E246-8F20-4EE6A2D1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8279D-9175-0746-9DF2-030342B8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37BE5-8667-2F45-8ED9-73C6B292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25F87-3F6D-0449-B370-3CB4EA6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A0919-3597-DB41-A2E4-DF6B1FDB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4223-ACC7-D14C-B001-E8B2E1FF6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C2DF-EF4D-A64D-A27F-1ADD57B9956A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3AC4-3F2E-2B4D-B2BB-B2658A74E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F211-4C3B-1440-AA23-013349AFC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34FC-DB22-6845-817B-5C4E3084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@nordu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52CE-FEC2-BD46-86E8-5D13D3035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689" y="1041400"/>
            <a:ext cx="1011095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GNA </a:t>
            </a:r>
            <a:br>
              <a:rPr lang="en-US" dirty="0"/>
            </a:br>
            <a:r>
              <a:rPr lang="en-US" dirty="0"/>
              <a:t>[Global] Virtualization Architecture</a:t>
            </a:r>
            <a:br>
              <a:rPr lang="en-US" dirty="0"/>
            </a:br>
            <a:r>
              <a:rPr lang="en-US" dirty="0"/>
              <a:t>WG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57BA1-BD69-E745-8EB5-953CAE9D2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Status Update   June 2019</a:t>
            </a:r>
          </a:p>
          <a:p>
            <a:r>
              <a:rPr lang="en-US" dirty="0"/>
              <a:t>Tallinn, Estonia</a:t>
            </a:r>
          </a:p>
          <a:p>
            <a:r>
              <a:rPr lang="en-US" dirty="0"/>
              <a:t>Jerry Sobieski (</a:t>
            </a:r>
            <a:r>
              <a:rPr lang="en-US" dirty="0" err="1"/>
              <a:t>NORDUnet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7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D00B-03A4-1C4A-B711-F4CA538F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and planned Pilot Demonstrators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B432-32EF-E94C-8BB4-08F3D1399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2019 H2 we plan to develop a Pilot project to demonstrate several Network Virtualization use cases:</a:t>
            </a:r>
          </a:p>
          <a:p>
            <a:pPr lvl="1"/>
            <a:r>
              <a:rPr lang="en-US" dirty="0"/>
              <a:t>End to end multi-domain deterministic virtual circuits</a:t>
            </a:r>
          </a:p>
          <a:p>
            <a:pPr lvl="1"/>
            <a:r>
              <a:rPr lang="en-US" dirty="0"/>
              <a:t>PIMP-My-Circuit open exchange point policy assertion</a:t>
            </a:r>
          </a:p>
          <a:p>
            <a:pPr lvl="1"/>
            <a:r>
              <a:rPr lang="en-US" dirty="0"/>
              <a:t>Optimized L2 multi-domain broadcast domain</a:t>
            </a:r>
          </a:p>
          <a:p>
            <a:pPr lvl="1"/>
            <a:endParaRPr lang="en-US" dirty="0"/>
          </a:p>
          <a:p>
            <a:r>
              <a:rPr lang="en-US" dirty="0"/>
              <a:t>Participants</a:t>
            </a:r>
          </a:p>
          <a:p>
            <a:pPr lvl="1"/>
            <a:r>
              <a:rPr lang="en-US" b="1" dirty="0" err="1"/>
              <a:t>NORDUnet</a:t>
            </a:r>
            <a:r>
              <a:rPr lang="en-US" b="1" dirty="0"/>
              <a:t>, DFN, NL, </a:t>
            </a:r>
            <a:r>
              <a:rPr lang="en-US" dirty="0" err="1"/>
              <a:t>CESNet</a:t>
            </a:r>
            <a:r>
              <a:rPr lang="en-US" dirty="0"/>
              <a:t> (tbc), GEANT (tbc)</a:t>
            </a:r>
          </a:p>
          <a:p>
            <a:pPr lvl="1"/>
            <a:r>
              <a:rPr lang="en-US" b="1" dirty="0"/>
              <a:t>Internet2, FIU,</a:t>
            </a:r>
            <a:r>
              <a:rPr lang="en-US" dirty="0"/>
              <a:t> </a:t>
            </a:r>
            <a:r>
              <a:rPr lang="en-US" b="1" dirty="0" err="1"/>
              <a:t>Scinet</a:t>
            </a:r>
            <a:r>
              <a:rPr lang="en-US" b="1" dirty="0"/>
              <a:t> (SC19-XNET), </a:t>
            </a:r>
            <a:r>
              <a:rPr lang="en-US" b="1" dirty="0" err="1"/>
              <a:t>Ciena</a:t>
            </a:r>
            <a:r>
              <a:rPr lang="en-US" b="1" dirty="0"/>
              <a:t>, </a:t>
            </a:r>
            <a:r>
              <a:rPr lang="en-US" dirty="0"/>
              <a:t>TAMU (tbc), GPN (tbc)</a:t>
            </a:r>
          </a:p>
          <a:p>
            <a:pPr lvl="1"/>
            <a:r>
              <a:rPr lang="en-US" b="1" dirty="0"/>
              <a:t>RNP</a:t>
            </a:r>
          </a:p>
          <a:p>
            <a:pPr lvl="1"/>
            <a:r>
              <a:rPr lang="en-US" dirty="0"/>
              <a:t>ANA (MOXI, NL, </a:t>
            </a:r>
            <a:r>
              <a:rPr lang="en-US" dirty="0" err="1"/>
              <a:t>NORDUnet</a:t>
            </a:r>
            <a:r>
              <a:rPr lang="en-US" dirty="0"/>
              <a:t>) – tbc, </a:t>
            </a:r>
          </a:p>
          <a:p>
            <a:pPr lvl="1"/>
            <a:r>
              <a:rPr lang="en-US" dirty="0"/>
              <a:t>Many others we would like to </a:t>
            </a:r>
          </a:p>
          <a:p>
            <a:r>
              <a:rPr lang="en-US" dirty="0"/>
              <a:t>Timeline:  First public demos by CY19-Q4 @ SC19</a:t>
            </a:r>
          </a:p>
          <a:p>
            <a:pPr lvl="1"/>
            <a:r>
              <a:rPr lang="en-US" dirty="0"/>
              <a:t>Continue expanding the global collaboration into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8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0467FE-CF16-9A48-848B-7348571654C3}"/>
              </a:ext>
            </a:extLst>
          </p:cNvPr>
          <p:cNvGrpSpPr/>
          <p:nvPr/>
        </p:nvGrpSpPr>
        <p:grpSpPr>
          <a:xfrm>
            <a:off x="5359724" y="2896599"/>
            <a:ext cx="2725201" cy="1855016"/>
            <a:chOff x="2368031" y="5503773"/>
            <a:chExt cx="2925132" cy="1855016"/>
          </a:xfrm>
          <a:gradFill>
            <a:gsLst>
              <a:gs pos="0">
                <a:srgbClr val="00B050"/>
              </a:gs>
              <a:gs pos="47000">
                <a:srgbClr val="92D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7033BDA8-8DFF-AB44-9412-C4FA61A25CF7}"/>
                </a:ext>
              </a:extLst>
            </p:cNvPr>
            <p:cNvSpPr/>
            <p:nvPr/>
          </p:nvSpPr>
          <p:spPr>
            <a:xfrm>
              <a:off x="2423586" y="5503773"/>
              <a:ext cx="2806086" cy="1855016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/>
                <a:t>Bonaire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A50081-B1A6-1C46-BA2F-BD13DF8A4DAB}"/>
                </a:ext>
              </a:extLst>
            </p:cNvPr>
            <p:cNvSpPr/>
            <p:nvPr/>
          </p:nvSpPr>
          <p:spPr bwMode="auto">
            <a:xfrm>
              <a:off x="2368031" y="6355635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DD0D31-DEC2-9447-ABF2-46F54D6ECAD7}"/>
                </a:ext>
              </a:extLst>
            </p:cNvPr>
            <p:cNvSpPr/>
            <p:nvPr/>
          </p:nvSpPr>
          <p:spPr bwMode="auto">
            <a:xfrm>
              <a:off x="2429730" y="6135113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99E754-4C8A-9749-8B8C-41D051691576}"/>
                </a:ext>
              </a:extLst>
            </p:cNvPr>
            <p:cNvSpPr/>
            <p:nvPr/>
          </p:nvSpPr>
          <p:spPr bwMode="auto">
            <a:xfrm>
              <a:off x="5131882" y="6279362"/>
              <a:ext cx="161281" cy="14718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79E909-8272-CD44-A534-61A755CDEFA3}"/>
                </a:ext>
              </a:extLst>
            </p:cNvPr>
            <p:cNvSpPr/>
            <p:nvPr/>
          </p:nvSpPr>
          <p:spPr bwMode="auto">
            <a:xfrm>
              <a:off x="5068391" y="6065193"/>
              <a:ext cx="161281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9ACBC-822D-DE4F-9D31-7A39B5A01C33}"/>
              </a:ext>
            </a:extLst>
          </p:cNvPr>
          <p:cNvGrpSpPr/>
          <p:nvPr/>
        </p:nvGrpSpPr>
        <p:grpSpPr>
          <a:xfrm>
            <a:off x="8193726" y="2476911"/>
            <a:ext cx="2605164" cy="2189232"/>
            <a:chOff x="3002526" y="5193920"/>
            <a:chExt cx="2605164" cy="218923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7A9B8440-1F77-A941-9E13-2BC51B7E116A}"/>
                </a:ext>
              </a:extLst>
            </p:cNvPr>
            <p:cNvSpPr/>
            <p:nvPr/>
          </p:nvSpPr>
          <p:spPr>
            <a:xfrm>
              <a:off x="3018533" y="5193920"/>
              <a:ext cx="2580641" cy="2189232"/>
            </a:xfrm>
            <a:prstGeom prst="cloud">
              <a:avLst/>
            </a:prstGeom>
            <a:gradFill>
              <a:gsLst>
                <a:gs pos="0">
                  <a:srgbClr val="161DFF"/>
                </a:gs>
                <a:gs pos="47000">
                  <a:srgbClr val="0070C0"/>
                </a:gs>
                <a:gs pos="100000">
                  <a:srgbClr val="00B0F0"/>
                </a:gs>
              </a:gsLst>
              <a:lin ang="16200000" scaled="1"/>
            </a:gradFill>
            <a:effectLst>
              <a:outerShdw blurRad="127000" dist="101600" dir="2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/>
                <a:t>Curacao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DD62D5-A60D-B04D-AB0D-F6AF146B7456}"/>
                </a:ext>
              </a:extLst>
            </p:cNvPr>
            <p:cNvSpPr/>
            <p:nvPr/>
          </p:nvSpPr>
          <p:spPr bwMode="auto">
            <a:xfrm>
              <a:off x="3002526" y="6076424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E3C11C-257C-FB4C-A868-EF114AA10AC7}"/>
                </a:ext>
              </a:extLst>
            </p:cNvPr>
            <p:cNvSpPr/>
            <p:nvPr/>
          </p:nvSpPr>
          <p:spPr bwMode="auto">
            <a:xfrm>
              <a:off x="3011757" y="6288536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6EBB2D-5102-8F40-BFFE-2E38533EFD8B}"/>
                </a:ext>
              </a:extLst>
            </p:cNvPr>
            <p:cNvSpPr/>
            <p:nvPr/>
          </p:nvSpPr>
          <p:spPr bwMode="auto">
            <a:xfrm>
              <a:off x="5366273" y="5501734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6BE688-B282-B449-9F0F-84036C49DD47}"/>
                </a:ext>
              </a:extLst>
            </p:cNvPr>
            <p:cNvSpPr/>
            <p:nvPr/>
          </p:nvSpPr>
          <p:spPr bwMode="auto">
            <a:xfrm>
              <a:off x="5451043" y="5734726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D84635-B43D-A147-B639-9FEC4908B02A}"/>
              </a:ext>
            </a:extLst>
          </p:cNvPr>
          <p:cNvGrpSpPr/>
          <p:nvPr/>
        </p:nvGrpSpPr>
        <p:grpSpPr>
          <a:xfrm>
            <a:off x="1393110" y="2884387"/>
            <a:ext cx="2430951" cy="1580428"/>
            <a:chOff x="2423586" y="5483453"/>
            <a:chExt cx="2866841" cy="18550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B51ED7F4-A9CC-EC4C-B940-0E07B37F37B5}"/>
                </a:ext>
              </a:extLst>
            </p:cNvPr>
            <p:cNvSpPr/>
            <p:nvPr/>
          </p:nvSpPr>
          <p:spPr>
            <a:xfrm>
              <a:off x="2423586" y="5483453"/>
              <a:ext cx="2806086" cy="1855016"/>
            </a:xfrm>
            <a:prstGeom prst="cloud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4700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/>
                <a:t>Aruba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639C322-5630-B24D-84AB-81FEC0C492A7}"/>
                </a:ext>
              </a:extLst>
            </p:cNvPr>
            <p:cNvSpPr/>
            <p:nvPr/>
          </p:nvSpPr>
          <p:spPr bwMode="auto">
            <a:xfrm>
              <a:off x="2772280" y="5642621"/>
              <a:ext cx="156648" cy="144574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A581561-084D-A642-A5DC-B48C2C66A7D4}"/>
                </a:ext>
              </a:extLst>
            </p:cNvPr>
            <p:cNvSpPr/>
            <p:nvPr/>
          </p:nvSpPr>
          <p:spPr bwMode="auto">
            <a:xfrm>
              <a:off x="5133780" y="6289979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1F71552-3843-4745-956C-9DB2DD4CB504}"/>
                </a:ext>
              </a:extLst>
            </p:cNvPr>
            <p:cNvSpPr/>
            <p:nvPr/>
          </p:nvSpPr>
          <p:spPr bwMode="auto">
            <a:xfrm>
              <a:off x="2618056" y="5821272"/>
              <a:ext cx="156648" cy="144574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E592638-F8C3-4244-AA35-43D58EDF7721}"/>
                </a:ext>
              </a:extLst>
            </p:cNvPr>
            <p:cNvSpPr/>
            <p:nvPr/>
          </p:nvSpPr>
          <p:spPr bwMode="auto">
            <a:xfrm>
              <a:off x="5133780" y="6474546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b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99DCDF-73B6-A248-9E5B-AFC8DDF321FE}"/>
              </a:ext>
            </a:extLst>
          </p:cNvPr>
          <p:cNvGrpSpPr/>
          <p:nvPr/>
        </p:nvGrpSpPr>
        <p:grpSpPr>
          <a:xfrm>
            <a:off x="2637172" y="4968326"/>
            <a:ext cx="1309694" cy="920080"/>
            <a:chOff x="3399177" y="5493893"/>
            <a:chExt cx="1419249" cy="965729"/>
          </a:xfrm>
        </p:grpSpPr>
        <p:sp>
          <p:nvSpPr>
            <p:cNvPr id="83" name="Cloud 82">
              <a:extLst>
                <a:ext uri="{FF2B5EF4-FFF2-40B4-BE49-F238E27FC236}">
                  <a16:creationId xmlns:a16="http://schemas.microsoft.com/office/drawing/2014/main" id="{1CA0177D-A2CF-BC47-BD5B-8F5A768D3190}"/>
                </a:ext>
              </a:extLst>
            </p:cNvPr>
            <p:cNvSpPr/>
            <p:nvPr/>
          </p:nvSpPr>
          <p:spPr>
            <a:xfrm>
              <a:off x="3399177" y="5543926"/>
              <a:ext cx="1419249" cy="91569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….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62C8D5B-019B-9A4B-90AE-44341704AD1F}"/>
                </a:ext>
              </a:extLst>
            </p:cNvPr>
            <p:cNvSpPr/>
            <p:nvPr/>
          </p:nvSpPr>
          <p:spPr bwMode="auto">
            <a:xfrm>
              <a:off x="4165209" y="5493893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3F82046-D174-8445-B9E4-7C82CCA51F20}"/>
                </a:ext>
              </a:extLst>
            </p:cNvPr>
            <p:cNvSpPr/>
            <p:nvPr/>
          </p:nvSpPr>
          <p:spPr bwMode="auto">
            <a:xfrm>
              <a:off x="3919454" y="5517623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82D6E9-749E-C14A-B762-9E7151DF4DF9}"/>
              </a:ext>
            </a:extLst>
          </p:cNvPr>
          <p:cNvGrpSpPr/>
          <p:nvPr/>
        </p:nvGrpSpPr>
        <p:grpSpPr>
          <a:xfrm>
            <a:off x="3641039" y="1638305"/>
            <a:ext cx="1186427" cy="830998"/>
            <a:chOff x="2660231" y="5559143"/>
            <a:chExt cx="1419249" cy="915696"/>
          </a:xfrm>
        </p:grpSpPr>
        <p:sp>
          <p:nvSpPr>
            <p:cNvPr id="94" name="Cloud 93">
              <a:extLst>
                <a:ext uri="{FF2B5EF4-FFF2-40B4-BE49-F238E27FC236}">
                  <a16:creationId xmlns:a16="http://schemas.microsoft.com/office/drawing/2014/main" id="{D91DC9C3-4FFF-C346-9A11-A0402E1CB30B}"/>
                </a:ext>
              </a:extLst>
            </p:cNvPr>
            <p:cNvSpPr/>
            <p:nvPr/>
          </p:nvSpPr>
          <p:spPr>
            <a:xfrm>
              <a:off x="2660231" y="5559143"/>
              <a:ext cx="1419249" cy="91569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….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713C8B2-D772-9A44-B3A9-C071EBCC30CB}"/>
                </a:ext>
              </a:extLst>
            </p:cNvPr>
            <p:cNvSpPr/>
            <p:nvPr/>
          </p:nvSpPr>
          <p:spPr bwMode="auto">
            <a:xfrm>
              <a:off x="3765575" y="6190436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F635EBB-0255-2646-B2FE-3C84B8BDEA51}"/>
                </a:ext>
              </a:extLst>
            </p:cNvPr>
            <p:cNvSpPr/>
            <p:nvPr/>
          </p:nvSpPr>
          <p:spPr bwMode="auto">
            <a:xfrm>
              <a:off x="3571316" y="6268296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376FE-C53C-ED46-B373-888A9861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>
            <a:normAutofit/>
          </a:bodyPr>
          <a:lstStyle/>
          <a:p>
            <a:r>
              <a:rPr lang="en-US" sz="2800" dirty="0"/>
              <a:t>Virtual Connection Service - NSI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AD2EEA1D-E438-7047-B7C1-ED4CB75CD667}"/>
              </a:ext>
            </a:extLst>
          </p:cNvPr>
          <p:cNvCxnSpPr>
            <a:cxnSpLocks/>
            <a:stCxn id="43" idx="6"/>
            <a:endCxn id="17" idx="2"/>
          </p:cNvCxnSpPr>
          <p:nvPr/>
        </p:nvCxnSpPr>
        <p:spPr bwMode="auto">
          <a:xfrm flipV="1">
            <a:off x="8025774" y="3431703"/>
            <a:ext cx="167952" cy="9860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4015BE7D-1EF2-D846-9C46-60B1F7546C9D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 bwMode="auto">
          <a:xfrm flipV="1">
            <a:off x="8084925" y="3643815"/>
            <a:ext cx="118032" cy="101967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F7E23E5D-8A99-2F4C-AB09-3217CBA65A85}"/>
              </a:ext>
            </a:extLst>
          </p:cNvPr>
          <p:cNvCxnSpPr>
            <a:cxnSpLocks/>
            <a:stCxn id="189" idx="4"/>
            <a:endCxn id="86" idx="0"/>
          </p:cNvCxnSpPr>
          <p:nvPr/>
        </p:nvCxnSpPr>
        <p:spPr bwMode="auto">
          <a:xfrm rot="5400000">
            <a:off x="3619615" y="3921301"/>
            <a:ext cx="843760" cy="125029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3B57D0B8-1661-3D4F-B841-37603732016E}"/>
              </a:ext>
            </a:extLst>
          </p:cNvPr>
          <p:cNvCxnSpPr>
            <a:cxnSpLocks/>
            <a:stCxn id="188" idx="4"/>
            <a:endCxn id="87" idx="0"/>
          </p:cNvCxnSpPr>
          <p:nvPr/>
        </p:nvCxnSpPr>
        <p:spPr bwMode="auto">
          <a:xfrm rot="5400000">
            <a:off x="3396183" y="3917949"/>
            <a:ext cx="866368" cy="127960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B7C296D3-68E0-BB47-9910-7ABFF6642C1F}"/>
              </a:ext>
            </a:extLst>
          </p:cNvPr>
          <p:cNvCxnSpPr>
            <a:cxnSpLocks/>
            <a:stCxn id="95" idx="4"/>
            <a:endCxn id="186" idx="0"/>
          </p:cNvCxnSpPr>
          <p:nvPr/>
        </p:nvCxnSpPr>
        <p:spPr bwMode="auto">
          <a:xfrm rot="16200000" flipH="1">
            <a:off x="4150004" y="2822934"/>
            <a:ext cx="997162" cy="3610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F1FFB80E-F7A4-7840-BD19-43A62D2D3D3F}"/>
              </a:ext>
            </a:extLst>
          </p:cNvPr>
          <p:cNvCxnSpPr>
            <a:cxnSpLocks/>
            <a:stCxn id="96" idx="4"/>
            <a:endCxn id="184" idx="0"/>
          </p:cNvCxnSpPr>
          <p:nvPr/>
        </p:nvCxnSpPr>
        <p:spPr bwMode="auto">
          <a:xfrm rot="16200000" flipH="1">
            <a:off x="4005401" y="2875803"/>
            <a:ext cx="926504" cy="102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>
            <a:extLst>
              <a:ext uri="{FF2B5EF4-FFF2-40B4-BE49-F238E27FC236}">
                <a16:creationId xmlns:a16="http://schemas.microsoft.com/office/drawing/2014/main" id="{37B43BC2-1244-EF40-BF4B-20058B9B70F2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 bwMode="auto">
          <a:xfrm rot="10800000" flipV="1">
            <a:off x="8359605" y="2857013"/>
            <a:ext cx="2197869" cy="786802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A40ACE0F-C4F1-CD4E-A9A0-C506BD34ED00}"/>
              </a:ext>
            </a:extLst>
          </p:cNvPr>
          <p:cNvCxnSpPr>
            <a:cxnSpLocks/>
            <a:stCxn id="42" idx="2"/>
            <a:endCxn id="13" idx="6"/>
          </p:cNvCxnSpPr>
          <p:nvPr/>
        </p:nvCxnSpPr>
        <p:spPr bwMode="auto">
          <a:xfrm rot="10800000" flipV="1">
            <a:off x="5505665" y="3745781"/>
            <a:ext cx="2429003" cy="74967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3B1EA426-938E-8143-BD85-60F716BA1DA4}"/>
              </a:ext>
            </a:extLst>
          </p:cNvPr>
          <p:cNvCxnSpPr>
            <a:cxnSpLocks/>
            <a:stCxn id="193" idx="6"/>
            <a:endCxn id="41" idx="2"/>
          </p:cNvCxnSpPr>
          <p:nvPr/>
        </p:nvCxnSpPr>
        <p:spPr bwMode="auto">
          <a:xfrm flipV="1">
            <a:off x="4954612" y="3600227"/>
            <a:ext cx="462594" cy="7043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0A404F43-5D3B-D240-BB80-073A39E2AC40}"/>
              </a:ext>
            </a:extLst>
          </p:cNvPr>
          <p:cNvCxnSpPr>
            <a:cxnSpLocks/>
            <a:stCxn id="194" idx="6"/>
            <a:endCxn id="13" idx="2"/>
          </p:cNvCxnSpPr>
          <p:nvPr/>
        </p:nvCxnSpPr>
        <p:spPr bwMode="auto">
          <a:xfrm>
            <a:off x="4949716" y="3791944"/>
            <a:ext cx="410008" cy="2880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4EED87A-C84B-9340-9FE7-B3DA815FADAE}"/>
              </a:ext>
            </a:extLst>
          </p:cNvPr>
          <p:cNvSpPr/>
          <p:nvPr/>
        </p:nvSpPr>
        <p:spPr>
          <a:xfrm>
            <a:off x="4234253" y="3398514"/>
            <a:ext cx="636274" cy="652668"/>
          </a:xfrm>
          <a:prstGeom prst="roundRect">
            <a:avLst>
              <a:gd name="adj" fmla="val 26388"/>
            </a:avLst>
          </a:prstGeom>
          <a:solidFill>
            <a:schemeClr val="accent4"/>
          </a:solidFill>
          <a:effectLst>
            <a:outerShdw blurRad="50800" dist="50800" dir="2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25400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369930EB-F37B-9F43-84F4-8C9845BA96A4}"/>
              </a:ext>
            </a:extLst>
          </p:cNvPr>
          <p:cNvCxnSpPr>
            <a:cxnSpLocks/>
            <a:stCxn id="38" idx="6"/>
            <a:endCxn id="185" idx="2"/>
          </p:cNvCxnSpPr>
          <p:nvPr/>
        </p:nvCxnSpPr>
        <p:spPr bwMode="auto">
          <a:xfrm flipV="1">
            <a:off x="3824061" y="3602712"/>
            <a:ext cx="341711" cy="3040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1330EF53-3682-6345-BF9C-2F73508BAA8E}"/>
              </a:ext>
            </a:extLst>
          </p:cNvPr>
          <p:cNvCxnSpPr>
            <a:cxnSpLocks/>
            <a:stCxn id="40" idx="6"/>
            <a:endCxn id="187" idx="2"/>
          </p:cNvCxnSpPr>
          <p:nvPr/>
        </p:nvCxnSpPr>
        <p:spPr bwMode="auto">
          <a:xfrm flipV="1">
            <a:off x="3824061" y="3787386"/>
            <a:ext cx="336815" cy="297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651076B7-B194-4541-BF44-AF258D062BD4}"/>
              </a:ext>
            </a:extLst>
          </p:cNvPr>
          <p:cNvCxnSpPr>
            <a:cxnSpLocks/>
            <a:stCxn id="194" idx="2"/>
          </p:cNvCxnSpPr>
          <p:nvPr/>
        </p:nvCxnSpPr>
        <p:spPr bwMode="auto">
          <a:xfrm rot="10800000">
            <a:off x="4305074" y="3612840"/>
            <a:ext cx="511813" cy="179104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9CEAF43A-DB2E-D645-BF12-4BEC32A95419}"/>
              </a:ext>
            </a:extLst>
          </p:cNvPr>
          <p:cNvCxnSpPr>
            <a:cxnSpLocks/>
            <a:stCxn id="38" idx="2"/>
            <a:endCxn id="35" idx="5"/>
          </p:cNvCxnSpPr>
          <p:nvPr/>
        </p:nvCxnSpPr>
        <p:spPr bwMode="auto">
          <a:xfrm rot="10800000">
            <a:off x="1802165" y="3125130"/>
            <a:ext cx="1889067" cy="507985"/>
          </a:xfrm>
          <a:prstGeom prst="curvedConnector2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00DEF2A5-F2AA-8E4A-A697-042D40B45BEC}"/>
              </a:ext>
            </a:extLst>
          </p:cNvPr>
          <p:cNvSpPr txBox="1"/>
          <p:nvPr/>
        </p:nvSpPr>
        <p:spPr>
          <a:xfrm>
            <a:off x="1222821" y="2679839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STP “</a:t>
            </a:r>
            <a:r>
              <a:rPr lang="en-US" sz="1400" dirty="0" err="1"/>
              <a:t>Aruba:A</a:t>
            </a:r>
            <a:r>
              <a:rPr lang="en-US" sz="1400" dirty="0"/>
              <a:t>”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E0202AA-703F-454F-8610-7DF795E976C7}"/>
              </a:ext>
            </a:extLst>
          </p:cNvPr>
          <p:cNvSpPr txBox="1"/>
          <p:nvPr/>
        </p:nvSpPr>
        <p:spPr>
          <a:xfrm>
            <a:off x="2017315" y="297479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331542D-D66C-894E-91E0-DB159981D0E7}"/>
              </a:ext>
            </a:extLst>
          </p:cNvPr>
          <p:cNvSpPr txBox="1"/>
          <p:nvPr/>
        </p:nvSpPr>
        <p:spPr>
          <a:xfrm>
            <a:off x="1870709" y="321384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EA64BB2-D60C-0B47-961C-6A290114329C}"/>
              </a:ext>
            </a:extLst>
          </p:cNvPr>
          <p:cNvSpPr txBox="1"/>
          <p:nvPr/>
        </p:nvSpPr>
        <p:spPr>
          <a:xfrm>
            <a:off x="3594075" y="38326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47F3753-9B79-8F4E-AB54-A00A9D1FEAD8}"/>
              </a:ext>
            </a:extLst>
          </p:cNvPr>
          <p:cNvSpPr txBox="1"/>
          <p:nvPr/>
        </p:nvSpPr>
        <p:spPr>
          <a:xfrm>
            <a:off x="3651592" y="333004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E1A04AA-AEF2-3C4D-B571-E9CE5DD5DE7E}"/>
              </a:ext>
            </a:extLst>
          </p:cNvPr>
          <p:cNvSpPr txBox="1"/>
          <p:nvPr/>
        </p:nvSpPr>
        <p:spPr>
          <a:xfrm>
            <a:off x="10470261" y="2345888"/>
            <a:ext cx="1363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STP “</a:t>
            </a:r>
            <a:r>
              <a:rPr lang="en-US" sz="1400" dirty="0" err="1"/>
              <a:t>Curacao:Z</a:t>
            </a:r>
            <a:r>
              <a:rPr lang="en-US" sz="1400" dirty="0"/>
              <a:t>”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35C3D9A-6D23-3D47-AEF8-7959A71B97AA}"/>
              </a:ext>
            </a:extLst>
          </p:cNvPr>
          <p:cNvSpPr txBox="1"/>
          <p:nvPr/>
        </p:nvSpPr>
        <p:spPr>
          <a:xfrm>
            <a:off x="8359604" y="363133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9FA0EEF-9846-0349-A2F0-C7D9734972AE}"/>
              </a:ext>
            </a:extLst>
          </p:cNvPr>
          <p:cNvSpPr txBox="1"/>
          <p:nvPr/>
        </p:nvSpPr>
        <p:spPr>
          <a:xfrm>
            <a:off x="10347673" y="300587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AAD5D23-F903-D94D-BD0F-EAFA9B31EC49}"/>
              </a:ext>
            </a:extLst>
          </p:cNvPr>
          <p:cNvSpPr txBox="1"/>
          <p:nvPr/>
        </p:nvSpPr>
        <p:spPr>
          <a:xfrm>
            <a:off x="10272182" y="2664859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C19299-0559-7649-B0AE-1560214E6732}"/>
              </a:ext>
            </a:extLst>
          </p:cNvPr>
          <p:cNvSpPr txBox="1"/>
          <p:nvPr/>
        </p:nvSpPr>
        <p:spPr>
          <a:xfrm>
            <a:off x="8305320" y="318069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917F6B1-1016-B146-AFEB-54795505ABAC}"/>
              </a:ext>
            </a:extLst>
          </p:cNvPr>
          <p:cNvSpPr txBox="1"/>
          <p:nvPr/>
        </p:nvSpPr>
        <p:spPr>
          <a:xfrm>
            <a:off x="5542014" y="33950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4A48418-9C48-824D-86C7-AE1320722878}"/>
              </a:ext>
            </a:extLst>
          </p:cNvPr>
          <p:cNvSpPr txBox="1"/>
          <p:nvPr/>
        </p:nvSpPr>
        <p:spPr>
          <a:xfrm>
            <a:off x="5521457" y="381570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FEC77F7-69A4-BF4C-AF54-18A7782EE33E}"/>
              </a:ext>
            </a:extLst>
          </p:cNvPr>
          <p:cNvSpPr txBox="1"/>
          <p:nvPr/>
        </p:nvSpPr>
        <p:spPr>
          <a:xfrm>
            <a:off x="7672651" y="371610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C868AF2-DD36-2144-848B-BAC44AE5C750}"/>
              </a:ext>
            </a:extLst>
          </p:cNvPr>
          <p:cNvSpPr txBox="1"/>
          <p:nvPr/>
        </p:nvSpPr>
        <p:spPr>
          <a:xfrm>
            <a:off x="7600577" y="32873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9600733-DF86-0A4B-8DDE-0508581B3190}"/>
              </a:ext>
            </a:extLst>
          </p:cNvPr>
          <p:cNvSpPr txBox="1"/>
          <p:nvPr/>
        </p:nvSpPr>
        <p:spPr>
          <a:xfrm>
            <a:off x="4267478" y="3443745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0B883FC-84B6-5D40-A6EE-C2F537BA88EE}"/>
              </a:ext>
            </a:extLst>
          </p:cNvPr>
          <p:cNvSpPr txBox="1"/>
          <p:nvPr/>
        </p:nvSpPr>
        <p:spPr>
          <a:xfrm>
            <a:off x="4623693" y="367404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51258CA-5ED7-E14D-A715-EB8FD1AC0ECE}"/>
              </a:ext>
            </a:extLst>
          </p:cNvPr>
          <p:cNvSpPr txBox="1"/>
          <p:nvPr/>
        </p:nvSpPr>
        <p:spPr>
          <a:xfrm>
            <a:off x="6400598" y="4783660"/>
            <a:ext cx="32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NSI Connection Service domains</a:t>
            </a:r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CEC1967B-D275-B846-8E0B-D7FCEF86914F}"/>
              </a:ext>
            </a:extLst>
          </p:cNvPr>
          <p:cNvSpPr/>
          <p:nvPr/>
        </p:nvSpPr>
        <p:spPr>
          <a:xfrm>
            <a:off x="9218146" y="2148044"/>
            <a:ext cx="637884" cy="570486"/>
          </a:xfrm>
          <a:prstGeom prst="roundRect">
            <a:avLst>
              <a:gd name="adj" fmla="val 27983"/>
            </a:avLst>
          </a:prstGeom>
          <a:solidFill>
            <a:srgbClr val="161DFF"/>
          </a:solidFill>
          <a:scene3d>
            <a:camera prst="orthographicFront"/>
            <a:lightRig rig="sunrise" dir="t">
              <a:rot lat="0" lon="0" rev="1200000"/>
            </a:lightRig>
          </a:scene3d>
          <a:sp3d extrusionH="6350"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NSA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9C2848FB-A1EE-954C-85BA-84D16E0C5754}"/>
              </a:ext>
            </a:extLst>
          </p:cNvPr>
          <p:cNvSpPr/>
          <p:nvPr/>
        </p:nvSpPr>
        <p:spPr>
          <a:xfrm>
            <a:off x="4698872" y="2657466"/>
            <a:ext cx="637884" cy="570486"/>
          </a:xfrm>
          <a:prstGeom prst="roundRect">
            <a:avLst>
              <a:gd name="adj" fmla="val 27983"/>
            </a:avLst>
          </a:prstGeom>
          <a:solidFill>
            <a:srgbClr val="EBAC01"/>
          </a:solidFill>
          <a:scene3d>
            <a:camera prst="orthographicFront"/>
            <a:lightRig rig="sunrise" dir="t">
              <a:rot lat="0" lon="0" rev="1200000"/>
            </a:lightRig>
          </a:scene3d>
          <a:sp3d extrusionH="6350" contourW="12700">
            <a:bevelT w="63500"/>
            <a:bevelB w="63500"/>
            <a:extrusionClr>
              <a:srgbClr val="FFFF00"/>
            </a:extrusionClr>
            <a:contourClr>
              <a:srgbClr val="EBAC0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NSA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74A96887-B280-A24E-9D96-9B858AA86447}"/>
              </a:ext>
            </a:extLst>
          </p:cNvPr>
          <p:cNvSpPr/>
          <p:nvPr/>
        </p:nvSpPr>
        <p:spPr>
          <a:xfrm>
            <a:off x="2586793" y="2570595"/>
            <a:ext cx="637884" cy="570486"/>
          </a:xfrm>
          <a:prstGeom prst="roundRect">
            <a:avLst>
              <a:gd name="adj" fmla="val 27983"/>
            </a:avLst>
          </a:prstGeom>
          <a:solidFill>
            <a:srgbClr val="C00000"/>
          </a:solidFill>
          <a:scene3d>
            <a:camera prst="orthographicFront"/>
            <a:lightRig rig="sunrise" dir="t">
              <a:rot lat="0" lon="0" rev="1200000"/>
            </a:lightRig>
          </a:scene3d>
          <a:sp3d extrusionH="6350"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NSA</a:t>
            </a:r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50D0C1E4-8617-7D44-822C-F67E8B59C62C}"/>
              </a:ext>
            </a:extLst>
          </p:cNvPr>
          <p:cNvSpPr/>
          <p:nvPr/>
        </p:nvSpPr>
        <p:spPr>
          <a:xfrm>
            <a:off x="6718629" y="2537437"/>
            <a:ext cx="637884" cy="570486"/>
          </a:xfrm>
          <a:prstGeom prst="roundRect">
            <a:avLst>
              <a:gd name="adj" fmla="val 27983"/>
            </a:avLst>
          </a:prstGeom>
          <a:solidFill>
            <a:srgbClr val="00B050"/>
          </a:solidFill>
          <a:scene3d>
            <a:camera prst="orthographicFront"/>
            <a:lightRig rig="sunrise" dir="t">
              <a:rot lat="0" lon="0" rev="1200000"/>
            </a:lightRig>
          </a:scene3d>
          <a:sp3d extrusionH="6350"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NSA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CB793A3-2757-7546-9A43-A6E0DCC07043}"/>
              </a:ext>
            </a:extLst>
          </p:cNvPr>
          <p:cNvSpPr txBox="1"/>
          <p:nvPr/>
        </p:nvSpPr>
        <p:spPr>
          <a:xfrm>
            <a:off x="4211020" y="4257845"/>
            <a:ext cx="9652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Open </a:t>
            </a:r>
          </a:p>
          <a:p>
            <a:pPr algn="r"/>
            <a:r>
              <a:rPr lang="en-US" sz="1400" dirty="0"/>
              <a:t>Exchange </a:t>
            </a:r>
          </a:p>
          <a:p>
            <a:pPr algn="r"/>
            <a:r>
              <a:rPr lang="en-US" sz="1400" dirty="0"/>
              <a:t>Point “Fiji”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5D4FF3E-C408-C54A-9243-CE048DB2CB20}"/>
              </a:ext>
            </a:extLst>
          </p:cNvPr>
          <p:cNvSpPr/>
          <p:nvPr/>
        </p:nvSpPr>
        <p:spPr bwMode="auto">
          <a:xfrm>
            <a:off x="4402753" y="3339570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5C57AFC-672F-A447-AE4D-EE8CE6C51E6C}"/>
              </a:ext>
            </a:extLst>
          </p:cNvPr>
          <p:cNvSpPr/>
          <p:nvPr/>
        </p:nvSpPr>
        <p:spPr bwMode="auto">
          <a:xfrm>
            <a:off x="4165772" y="3541125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B21881B-BE54-E549-88F1-066609C4C2BA}"/>
              </a:ext>
            </a:extLst>
          </p:cNvPr>
          <p:cNvSpPr/>
          <p:nvPr/>
        </p:nvSpPr>
        <p:spPr bwMode="auto">
          <a:xfrm>
            <a:off x="4600225" y="3339570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A9925C4-E7EB-5E44-9ABF-D0C76C26FA99}"/>
              </a:ext>
            </a:extLst>
          </p:cNvPr>
          <p:cNvSpPr/>
          <p:nvPr/>
        </p:nvSpPr>
        <p:spPr bwMode="auto">
          <a:xfrm>
            <a:off x="4160876" y="3725799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F64ECA5-1132-0247-98FE-0C2B77503438}"/>
              </a:ext>
            </a:extLst>
          </p:cNvPr>
          <p:cNvSpPr/>
          <p:nvPr/>
        </p:nvSpPr>
        <p:spPr bwMode="auto">
          <a:xfrm>
            <a:off x="4402753" y="4001392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0194C361-9A69-EB45-915C-562B11D1487F}"/>
              </a:ext>
            </a:extLst>
          </p:cNvPr>
          <p:cNvSpPr/>
          <p:nvPr/>
        </p:nvSpPr>
        <p:spPr bwMode="auto">
          <a:xfrm>
            <a:off x="4600225" y="4001392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36A9A0D-006F-6941-B0A8-135BD8AA2023}"/>
              </a:ext>
            </a:extLst>
          </p:cNvPr>
          <p:cNvSpPr/>
          <p:nvPr/>
        </p:nvSpPr>
        <p:spPr bwMode="auto">
          <a:xfrm>
            <a:off x="4821782" y="3545683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A2AC7AE2-76D6-F14C-BB5D-213DCBB7A2AC}"/>
              </a:ext>
            </a:extLst>
          </p:cNvPr>
          <p:cNvSpPr/>
          <p:nvPr/>
        </p:nvSpPr>
        <p:spPr bwMode="auto">
          <a:xfrm>
            <a:off x="4816886" y="3730357"/>
            <a:ext cx="132830" cy="1231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b"/>
          <a:lstStyle/>
          <a:p>
            <a:pPr algn="ctr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283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oud 42">
            <a:extLst>
              <a:ext uri="{FF2B5EF4-FFF2-40B4-BE49-F238E27FC236}">
                <a16:creationId xmlns:a16="http://schemas.microsoft.com/office/drawing/2014/main" id="{C0A6039A-959F-6449-97EB-7F656976157A}"/>
              </a:ext>
            </a:extLst>
          </p:cNvPr>
          <p:cNvSpPr/>
          <p:nvPr/>
        </p:nvSpPr>
        <p:spPr>
          <a:xfrm>
            <a:off x="514898" y="1757156"/>
            <a:ext cx="4659158" cy="338667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2E7E98-092A-F444-AE87-E3E553B72AA0}"/>
              </a:ext>
            </a:extLst>
          </p:cNvPr>
          <p:cNvSpPr/>
          <p:nvPr/>
        </p:nvSpPr>
        <p:spPr bwMode="auto">
          <a:xfrm>
            <a:off x="5601632" y="926308"/>
            <a:ext cx="5510112" cy="4842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 anchorCtr="0"/>
          <a:lstStyle/>
          <a:p>
            <a:pPr algn="ctr"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1F599-6F47-AB46-89EA-2A7D4DBA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51" y="13277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Virtualized IP network (example)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A5A568-D9C7-4F4D-AA1D-DDB80E11A1AF}"/>
              </a:ext>
            </a:extLst>
          </p:cNvPr>
          <p:cNvGrpSpPr/>
          <p:nvPr/>
        </p:nvGrpSpPr>
        <p:grpSpPr>
          <a:xfrm>
            <a:off x="1156400" y="2276867"/>
            <a:ext cx="2855840" cy="2775253"/>
            <a:chOff x="2358211" y="2457293"/>
            <a:chExt cx="2247651" cy="211786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5D78A3F-4250-284D-80EE-C0FD10CFF117}"/>
                </a:ext>
              </a:extLst>
            </p:cNvPr>
            <p:cNvSpPr/>
            <p:nvPr/>
          </p:nvSpPr>
          <p:spPr>
            <a:xfrm>
              <a:off x="2673814" y="2770435"/>
              <a:ext cx="1447800" cy="638690"/>
            </a:xfrm>
            <a:custGeom>
              <a:avLst/>
              <a:gdLst>
                <a:gd name="connsiteX0" fmla="*/ 0 w 4541520"/>
                <a:gd name="connsiteY0" fmla="*/ 236698 h 889956"/>
                <a:gd name="connsiteX1" fmla="*/ 2123440 w 4541520"/>
                <a:gd name="connsiteY1" fmla="*/ 886938 h 889956"/>
                <a:gd name="connsiteX2" fmla="*/ 2651760 w 4541520"/>
                <a:gd name="connsiteY2" fmla="*/ 3018 h 889956"/>
                <a:gd name="connsiteX3" fmla="*/ 4541520 w 4541520"/>
                <a:gd name="connsiteY3" fmla="*/ 653258 h 889956"/>
                <a:gd name="connsiteX0" fmla="*/ 0 w 7447280"/>
                <a:gd name="connsiteY0" fmla="*/ 632938 h 944338"/>
                <a:gd name="connsiteX1" fmla="*/ 5029200 w 7447280"/>
                <a:gd name="connsiteY1" fmla="*/ 886938 h 944338"/>
                <a:gd name="connsiteX2" fmla="*/ 5557520 w 7447280"/>
                <a:gd name="connsiteY2" fmla="*/ 3018 h 944338"/>
                <a:gd name="connsiteX3" fmla="*/ 7447280 w 7447280"/>
                <a:gd name="connsiteY3" fmla="*/ 653258 h 944338"/>
                <a:gd name="connsiteX0" fmla="*/ 0 w 7447280"/>
                <a:gd name="connsiteY0" fmla="*/ 629920 h 816183"/>
                <a:gd name="connsiteX1" fmla="*/ 1879600 w 7447280"/>
                <a:gd name="connsiteY1" fmla="*/ 650240 h 816183"/>
                <a:gd name="connsiteX2" fmla="*/ 5557520 w 7447280"/>
                <a:gd name="connsiteY2" fmla="*/ 0 h 816183"/>
                <a:gd name="connsiteX3" fmla="*/ 7447280 w 7447280"/>
                <a:gd name="connsiteY3" fmla="*/ 650240 h 816183"/>
                <a:gd name="connsiteX0" fmla="*/ 0 w 7447280"/>
                <a:gd name="connsiteY0" fmla="*/ 660480 h 751494"/>
                <a:gd name="connsiteX1" fmla="*/ 2997200 w 7447280"/>
                <a:gd name="connsiteY1" fmla="*/ 162640 h 751494"/>
                <a:gd name="connsiteX2" fmla="*/ 5557520 w 7447280"/>
                <a:gd name="connsiteY2" fmla="*/ 30560 h 751494"/>
                <a:gd name="connsiteX3" fmla="*/ 7447280 w 7447280"/>
                <a:gd name="connsiteY3" fmla="*/ 680800 h 751494"/>
                <a:gd name="connsiteX0" fmla="*/ 0 w 7447280"/>
                <a:gd name="connsiteY0" fmla="*/ 630159 h 840588"/>
                <a:gd name="connsiteX1" fmla="*/ 2966720 w 7447280"/>
                <a:gd name="connsiteY1" fmla="*/ 711439 h 840588"/>
                <a:gd name="connsiteX2" fmla="*/ 5557520 w 7447280"/>
                <a:gd name="connsiteY2" fmla="*/ 239 h 840588"/>
                <a:gd name="connsiteX3" fmla="*/ 7447280 w 7447280"/>
                <a:gd name="connsiteY3" fmla="*/ 650479 h 840588"/>
                <a:gd name="connsiteX0" fmla="*/ 0 w 7447280"/>
                <a:gd name="connsiteY0" fmla="*/ 548958 h 754799"/>
                <a:gd name="connsiteX1" fmla="*/ 2966720 w 7447280"/>
                <a:gd name="connsiteY1" fmla="*/ 630238 h 754799"/>
                <a:gd name="connsiteX2" fmla="*/ 5486400 w 7447280"/>
                <a:gd name="connsiteY2" fmla="*/ 318 h 754799"/>
                <a:gd name="connsiteX3" fmla="*/ 7447280 w 7447280"/>
                <a:gd name="connsiteY3" fmla="*/ 569278 h 754799"/>
                <a:gd name="connsiteX0" fmla="*/ 0 w 7447280"/>
                <a:gd name="connsiteY0" fmla="*/ 548839 h 711191"/>
                <a:gd name="connsiteX1" fmla="*/ 3311956 w 7447280"/>
                <a:gd name="connsiteY1" fmla="*/ 504964 h 711191"/>
                <a:gd name="connsiteX2" fmla="*/ 5486400 w 7447280"/>
                <a:gd name="connsiteY2" fmla="*/ 199 h 711191"/>
                <a:gd name="connsiteX3" fmla="*/ 7447280 w 7447280"/>
                <a:gd name="connsiteY3" fmla="*/ 569159 h 711191"/>
                <a:gd name="connsiteX0" fmla="*/ 0 w 7447280"/>
                <a:gd name="connsiteY0" fmla="*/ 548864 h 722909"/>
                <a:gd name="connsiteX1" fmla="*/ 3311956 w 7447280"/>
                <a:gd name="connsiteY1" fmla="*/ 504989 h 722909"/>
                <a:gd name="connsiteX2" fmla="*/ 5486400 w 7447280"/>
                <a:gd name="connsiteY2" fmla="*/ 224 h 722909"/>
                <a:gd name="connsiteX3" fmla="*/ 7447280 w 7447280"/>
                <a:gd name="connsiteY3" fmla="*/ 569184 h 722909"/>
                <a:gd name="connsiteX0" fmla="*/ 0 w 7447280"/>
                <a:gd name="connsiteY0" fmla="*/ 548658 h 750436"/>
                <a:gd name="connsiteX1" fmla="*/ 2966718 w 7447280"/>
                <a:gd name="connsiteY1" fmla="*/ 583005 h 750436"/>
                <a:gd name="connsiteX2" fmla="*/ 5486400 w 7447280"/>
                <a:gd name="connsiteY2" fmla="*/ 18 h 750436"/>
                <a:gd name="connsiteX3" fmla="*/ 7447280 w 7447280"/>
                <a:gd name="connsiteY3" fmla="*/ 568978 h 750436"/>
                <a:gd name="connsiteX0" fmla="*/ 0 w 6855443"/>
                <a:gd name="connsiteY0" fmla="*/ 829181 h 1030961"/>
                <a:gd name="connsiteX1" fmla="*/ 2966718 w 6855443"/>
                <a:gd name="connsiteY1" fmla="*/ 863528 h 1030961"/>
                <a:gd name="connsiteX2" fmla="*/ 5486400 w 6855443"/>
                <a:gd name="connsiteY2" fmla="*/ 280541 h 1030961"/>
                <a:gd name="connsiteX3" fmla="*/ 6855443 w 6855443"/>
                <a:gd name="connsiteY3" fmla="*/ 145498 h 1030961"/>
                <a:gd name="connsiteX0" fmla="*/ 0 w 6855443"/>
                <a:gd name="connsiteY0" fmla="*/ 683682 h 885461"/>
                <a:gd name="connsiteX1" fmla="*/ 2966718 w 6855443"/>
                <a:gd name="connsiteY1" fmla="*/ 718029 h 885461"/>
                <a:gd name="connsiteX2" fmla="*/ 5486400 w 6855443"/>
                <a:gd name="connsiteY2" fmla="*/ 135042 h 885461"/>
                <a:gd name="connsiteX3" fmla="*/ 6855443 w 6855443"/>
                <a:gd name="connsiteY3" fmla="*/ -1 h 885461"/>
                <a:gd name="connsiteX0" fmla="*/ 0 w 6855443"/>
                <a:gd name="connsiteY0" fmla="*/ 683683 h 862156"/>
                <a:gd name="connsiteX1" fmla="*/ 2966718 w 6855443"/>
                <a:gd name="connsiteY1" fmla="*/ 718030 h 862156"/>
                <a:gd name="connsiteX2" fmla="*/ 5005316 w 6855443"/>
                <a:gd name="connsiteY2" fmla="*/ 320353 h 862156"/>
                <a:gd name="connsiteX3" fmla="*/ 6855443 w 6855443"/>
                <a:gd name="connsiteY3" fmla="*/ 0 h 862156"/>
                <a:gd name="connsiteX0" fmla="*/ 0 w 6855443"/>
                <a:gd name="connsiteY0" fmla="*/ 683683 h 862156"/>
                <a:gd name="connsiteX1" fmla="*/ 2966718 w 6855443"/>
                <a:gd name="connsiteY1" fmla="*/ 718030 h 862156"/>
                <a:gd name="connsiteX2" fmla="*/ 5005316 w 6855443"/>
                <a:gd name="connsiteY2" fmla="*/ 320353 h 862156"/>
                <a:gd name="connsiteX3" fmla="*/ 6855443 w 6855443"/>
                <a:gd name="connsiteY3" fmla="*/ 0 h 862156"/>
                <a:gd name="connsiteX0" fmla="*/ 0 w 6855443"/>
                <a:gd name="connsiteY0" fmla="*/ 683683 h 739151"/>
                <a:gd name="connsiteX1" fmla="*/ 2966718 w 6855443"/>
                <a:gd name="connsiteY1" fmla="*/ 718030 h 739151"/>
                <a:gd name="connsiteX2" fmla="*/ 5005316 w 6855443"/>
                <a:gd name="connsiteY2" fmla="*/ 320353 h 739151"/>
                <a:gd name="connsiteX3" fmla="*/ 6855443 w 6855443"/>
                <a:gd name="connsiteY3" fmla="*/ 0 h 739151"/>
                <a:gd name="connsiteX0" fmla="*/ 0 w 6855443"/>
                <a:gd name="connsiteY0" fmla="*/ 683683 h 739151"/>
                <a:gd name="connsiteX1" fmla="*/ 2966718 w 6855443"/>
                <a:gd name="connsiteY1" fmla="*/ 718030 h 739151"/>
                <a:gd name="connsiteX2" fmla="*/ 5005316 w 6855443"/>
                <a:gd name="connsiteY2" fmla="*/ 320353 h 739151"/>
                <a:gd name="connsiteX3" fmla="*/ 6855443 w 6855443"/>
                <a:gd name="connsiteY3" fmla="*/ 0 h 739151"/>
                <a:gd name="connsiteX0" fmla="*/ 0 w 6855443"/>
                <a:gd name="connsiteY0" fmla="*/ 683683 h 685484"/>
                <a:gd name="connsiteX1" fmla="*/ 3159153 w 6855443"/>
                <a:gd name="connsiteY1" fmla="*/ 619925 h 685484"/>
                <a:gd name="connsiteX2" fmla="*/ 5005316 w 6855443"/>
                <a:gd name="connsiteY2" fmla="*/ 320353 h 685484"/>
                <a:gd name="connsiteX3" fmla="*/ 6855443 w 6855443"/>
                <a:gd name="connsiteY3" fmla="*/ 0 h 685484"/>
                <a:gd name="connsiteX0" fmla="*/ 0 w 6855443"/>
                <a:gd name="connsiteY0" fmla="*/ 683683 h 685246"/>
                <a:gd name="connsiteX1" fmla="*/ 3159153 w 6855443"/>
                <a:gd name="connsiteY1" fmla="*/ 619925 h 685246"/>
                <a:gd name="connsiteX2" fmla="*/ 5342075 w 6855443"/>
                <a:gd name="connsiteY2" fmla="*/ 342154 h 685246"/>
                <a:gd name="connsiteX3" fmla="*/ 6855443 w 6855443"/>
                <a:gd name="connsiteY3" fmla="*/ 0 h 68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5443" h="685246">
                  <a:moveTo>
                    <a:pt x="0" y="683683"/>
                  </a:moveTo>
                  <a:cubicBezTo>
                    <a:pt x="1514258" y="690358"/>
                    <a:pt x="2268807" y="676846"/>
                    <a:pt x="3159153" y="619925"/>
                  </a:cubicBezTo>
                  <a:cubicBezTo>
                    <a:pt x="4049499" y="563004"/>
                    <a:pt x="4726027" y="445475"/>
                    <a:pt x="5342075" y="342154"/>
                  </a:cubicBezTo>
                  <a:lnTo>
                    <a:pt x="6855443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D694C3B-ADAF-184D-8401-1DFDD124137F}"/>
                </a:ext>
              </a:extLst>
            </p:cNvPr>
            <p:cNvSpPr/>
            <p:nvPr/>
          </p:nvSpPr>
          <p:spPr>
            <a:xfrm flipV="1">
              <a:off x="2668015" y="3437559"/>
              <a:ext cx="1248754" cy="688657"/>
            </a:xfrm>
            <a:custGeom>
              <a:avLst/>
              <a:gdLst>
                <a:gd name="connsiteX0" fmla="*/ 0 w 4541520"/>
                <a:gd name="connsiteY0" fmla="*/ 236698 h 889956"/>
                <a:gd name="connsiteX1" fmla="*/ 2123440 w 4541520"/>
                <a:gd name="connsiteY1" fmla="*/ 886938 h 889956"/>
                <a:gd name="connsiteX2" fmla="*/ 2651760 w 4541520"/>
                <a:gd name="connsiteY2" fmla="*/ 3018 h 889956"/>
                <a:gd name="connsiteX3" fmla="*/ 4541520 w 4541520"/>
                <a:gd name="connsiteY3" fmla="*/ 653258 h 889956"/>
                <a:gd name="connsiteX0" fmla="*/ 0 w 7447280"/>
                <a:gd name="connsiteY0" fmla="*/ 632938 h 944338"/>
                <a:gd name="connsiteX1" fmla="*/ 5029200 w 7447280"/>
                <a:gd name="connsiteY1" fmla="*/ 886938 h 944338"/>
                <a:gd name="connsiteX2" fmla="*/ 5557520 w 7447280"/>
                <a:gd name="connsiteY2" fmla="*/ 3018 h 944338"/>
                <a:gd name="connsiteX3" fmla="*/ 7447280 w 7447280"/>
                <a:gd name="connsiteY3" fmla="*/ 653258 h 944338"/>
                <a:gd name="connsiteX0" fmla="*/ 0 w 7447280"/>
                <a:gd name="connsiteY0" fmla="*/ 629920 h 816183"/>
                <a:gd name="connsiteX1" fmla="*/ 1879600 w 7447280"/>
                <a:gd name="connsiteY1" fmla="*/ 650240 h 816183"/>
                <a:gd name="connsiteX2" fmla="*/ 5557520 w 7447280"/>
                <a:gd name="connsiteY2" fmla="*/ 0 h 816183"/>
                <a:gd name="connsiteX3" fmla="*/ 7447280 w 7447280"/>
                <a:gd name="connsiteY3" fmla="*/ 650240 h 816183"/>
                <a:gd name="connsiteX0" fmla="*/ 0 w 7447280"/>
                <a:gd name="connsiteY0" fmla="*/ 660480 h 751494"/>
                <a:gd name="connsiteX1" fmla="*/ 2997200 w 7447280"/>
                <a:gd name="connsiteY1" fmla="*/ 162640 h 751494"/>
                <a:gd name="connsiteX2" fmla="*/ 5557520 w 7447280"/>
                <a:gd name="connsiteY2" fmla="*/ 30560 h 751494"/>
                <a:gd name="connsiteX3" fmla="*/ 7447280 w 7447280"/>
                <a:gd name="connsiteY3" fmla="*/ 680800 h 751494"/>
                <a:gd name="connsiteX0" fmla="*/ 0 w 7447280"/>
                <a:gd name="connsiteY0" fmla="*/ 630159 h 840588"/>
                <a:gd name="connsiteX1" fmla="*/ 2966720 w 7447280"/>
                <a:gd name="connsiteY1" fmla="*/ 711439 h 840588"/>
                <a:gd name="connsiteX2" fmla="*/ 5557520 w 7447280"/>
                <a:gd name="connsiteY2" fmla="*/ 239 h 840588"/>
                <a:gd name="connsiteX3" fmla="*/ 7447280 w 7447280"/>
                <a:gd name="connsiteY3" fmla="*/ 650479 h 840588"/>
                <a:gd name="connsiteX0" fmla="*/ 0 w 7447280"/>
                <a:gd name="connsiteY0" fmla="*/ 548958 h 754799"/>
                <a:gd name="connsiteX1" fmla="*/ 2966720 w 7447280"/>
                <a:gd name="connsiteY1" fmla="*/ 630238 h 754799"/>
                <a:gd name="connsiteX2" fmla="*/ 5486400 w 7447280"/>
                <a:gd name="connsiteY2" fmla="*/ 318 h 754799"/>
                <a:gd name="connsiteX3" fmla="*/ 7447280 w 7447280"/>
                <a:gd name="connsiteY3" fmla="*/ 569278 h 754799"/>
                <a:gd name="connsiteX0" fmla="*/ 0 w 7447280"/>
                <a:gd name="connsiteY0" fmla="*/ 548839 h 711191"/>
                <a:gd name="connsiteX1" fmla="*/ 3311956 w 7447280"/>
                <a:gd name="connsiteY1" fmla="*/ 504964 h 711191"/>
                <a:gd name="connsiteX2" fmla="*/ 5486400 w 7447280"/>
                <a:gd name="connsiteY2" fmla="*/ 199 h 711191"/>
                <a:gd name="connsiteX3" fmla="*/ 7447280 w 7447280"/>
                <a:gd name="connsiteY3" fmla="*/ 569159 h 711191"/>
                <a:gd name="connsiteX0" fmla="*/ 0 w 7447280"/>
                <a:gd name="connsiteY0" fmla="*/ 548864 h 722909"/>
                <a:gd name="connsiteX1" fmla="*/ 3311956 w 7447280"/>
                <a:gd name="connsiteY1" fmla="*/ 504989 h 722909"/>
                <a:gd name="connsiteX2" fmla="*/ 5486400 w 7447280"/>
                <a:gd name="connsiteY2" fmla="*/ 224 h 722909"/>
                <a:gd name="connsiteX3" fmla="*/ 7447280 w 7447280"/>
                <a:gd name="connsiteY3" fmla="*/ 569184 h 722909"/>
                <a:gd name="connsiteX0" fmla="*/ 0 w 7447280"/>
                <a:gd name="connsiteY0" fmla="*/ 548658 h 750436"/>
                <a:gd name="connsiteX1" fmla="*/ 2966718 w 7447280"/>
                <a:gd name="connsiteY1" fmla="*/ 583005 h 750436"/>
                <a:gd name="connsiteX2" fmla="*/ 5486400 w 7447280"/>
                <a:gd name="connsiteY2" fmla="*/ 18 h 750436"/>
                <a:gd name="connsiteX3" fmla="*/ 7447280 w 7447280"/>
                <a:gd name="connsiteY3" fmla="*/ 568978 h 750436"/>
                <a:gd name="connsiteX0" fmla="*/ 0 w 6855443"/>
                <a:gd name="connsiteY0" fmla="*/ 829181 h 1030961"/>
                <a:gd name="connsiteX1" fmla="*/ 2966718 w 6855443"/>
                <a:gd name="connsiteY1" fmla="*/ 863528 h 1030961"/>
                <a:gd name="connsiteX2" fmla="*/ 5486400 w 6855443"/>
                <a:gd name="connsiteY2" fmla="*/ 280541 h 1030961"/>
                <a:gd name="connsiteX3" fmla="*/ 6855443 w 6855443"/>
                <a:gd name="connsiteY3" fmla="*/ 145498 h 1030961"/>
                <a:gd name="connsiteX0" fmla="*/ 0 w 6855443"/>
                <a:gd name="connsiteY0" fmla="*/ 683682 h 885461"/>
                <a:gd name="connsiteX1" fmla="*/ 2966718 w 6855443"/>
                <a:gd name="connsiteY1" fmla="*/ 718029 h 885461"/>
                <a:gd name="connsiteX2" fmla="*/ 5486400 w 6855443"/>
                <a:gd name="connsiteY2" fmla="*/ 135042 h 885461"/>
                <a:gd name="connsiteX3" fmla="*/ 6855443 w 6855443"/>
                <a:gd name="connsiteY3" fmla="*/ -1 h 885461"/>
                <a:gd name="connsiteX0" fmla="*/ 0 w 6855443"/>
                <a:gd name="connsiteY0" fmla="*/ 683683 h 862156"/>
                <a:gd name="connsiteX1" fmla="*/ 2966718 w 6855443"/>
                <a:gd name="connsiteY1" fmla="*/ 718030 h 862156"/>
                <a:gd name="connsiteX2" fmla="*/ 5005316 w 6855443"/>
                <a:gd name="connsiteY2" fmla="*/ 320353 h 862156"/>
                <a:gd name="connsiteX3" fmla="*/ 6855443 w 6855443"/>
                <a:gd name="connsiteY3" fmla="*/ 0 h 862156"/>
                <a:gd name="connsiteX0" fmla="*/ 0 w 6855443"/>
                <a:gd name="connsiteY0" fmla="*/ 683683 h 862156"/>
                <a:gd name="connsiteX1" fmla="*/ 2966718 w 6855443"/>
                <a:gd name="connsiteY1" fmla="*/ 718030 h 862156"/>
                <a:gd name="connsiteX2" fmla="*/ 5005316 w 6855443"/>
                <a:gd name="connsiteY2" fmla="*/ 320353 h 862156"/>
                <a:gd name="connsiteX3" fmla="*/ 6855443 w 6855443"/>
                <a:gd name="connsiteY3" fmla="*/ 0 h 862156"/>
                <a:gd name="connsiteX0" fmla="*/ 0 w 6855443"/>
                <a:gd name="connsiteY0" fmla="*/ 683683 h 739151"/>
                <a:gd name="connsiteX1" fmla="*/ 2966718 w 6855443"/>
                <a:gd name="connsiteY1" fmla="*/ 718030 h 739151"/>
                <a:gd name="connsiteX2" fmla="*/ 5005316 w 6855443"/>
                <a:gd name="connsiteY2" fmla="*/ 320353 h 739151"/>
                <a:gd name="connsiteX3" fmla="*/ 6855443 w 6855443"/>
                <a:gd name="connsiteY3" fmla="*/ 0 h 739151"/>
                <a:gd name="connsiteX0" fmla="*/ 0 w 6855443"/>
                <a:gd name="connsiteY0" fmla="*/ 683683 h 739151"/>
                <a:gd name="connsiteX1" fmla="*/ 2966718 w 6855443"/>
                <a:gd name="connsiteY1" fmla="*/ 718030 h 739151"/>
                <a:gd name="connsiteX2" fmla="*/ 5005316 w 6855443"/>
                <a:gd name="connsiteY2" fmla="*/ 320353 h 739151"/>
                <a:gd name="connsiteX3" fmla="*/ 6855443 w 6855443"/>
                <a:gd name="connsiteY3" fmla="*/ 0 h 739151"/>
                <a:gd name="connsiteX0" fmla="*/ 0 w 6855443"/>
                <a:gd name="connsiteY0" fmla="*/ 683683 h 685484"/>
                <a:gd name="connsiteX1" fmla="*/ 3159153 w 6855443"/>
                <a:gd name="connsiteY1" fmla="*/ 619925 h 685484"/>
                <a:gd name="connsiteX2" fmla="*/ 5005316 w 6855443"/>
                <a:gd name="connsiteY2" fmla="*/ 320353 h 685484"/>
                <a:gd name="connsiteX3" fmla="*/ 6855443 w 6855443"/>
                <a:gd name="connsiteY3" fmla="*/ 0 h 685484"/>
                <a:gd name="connsiteX0" fmla="*/ 0 w 6855443"/>
                <a:gd name="connsiteY0" fmla="*/ 683683 h 685246"/>
                <a:gd name="connsiteX1" fmla="*/ 3159153 w 6855443"/>
                <a:gd name="connsiteY1" fmla="*/ 619925 h 685246"/>
                <a:gd name="connsiteX2" fmla="*/ 5342075 w 6855443"/>
                <a:gd name="connsiteY2" fmla="*/ 342154 h 685246"/>
                <a:gd name="connsiteX3" fmla="*/ 6855443 w 6855443"/>
                <a:gd name="connsiteY3" fmla="*/ 0 h 68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5443" h="685246">
                  <a:moveTo>
                    <a:pt x="0" y="683683"/>
                  </a:moveTo>
                  <a:cubicBezTo>
                    <a:pt x="1514258" y="690358"/>
                    <a:pt x="2268807" y="676846"/>
                    <a:pt x="3159153" y="619925"/>
                  </a:cubicBezTo>
                  <a:cubicBezTo>
                    <a:pt x="4049499" y="563004"/>
                    <a:pt x="4726027" y="445475"/>
                    <a:pt x="5342075" y="342154"/>
                  </a:cubicBezTo>
                  <a:lnTo>
                    <a:pt x="6855443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8494B00-A8C0-D34F-8F51-DDEBAEC0D753}"/>
                </a:ext>
              </a:extLst>
            </p:cNvPr>
            <p:cNvSpPr/>
            <p:nvPr/>
          </p:nvSpPr>
          <p:spPr>
            <a:xfrm rot="5400000" flipV="1">
              <a:off x="3490024" y="3401218"/>
              <a:ext cx="1311443" cy="230704"/>
            </a:xfrm>
            <a:custGeom>
              <a:avLst/>
              <a:gdLst>
                <a:gd name="connsiteX0" fmla="*/ 0 w 4541520"/>
                <a:gd name="connsiteY0" fmla="*/ 236698 h 889956"/>
                <a:gd name="connsiteX1" fmla="*/ 2123440 w 4541520"/>
                <a:gd name="connsiteY1" fmla="*/ 886938 h 889956"/>
                <a:gd name="connsiteX2" fmla="*/ 2651760 w 4541520"/>
                <a:gd name="connsiteY2" fmla="*/ 3018 h 889956"/>
                <a:gd name="connsiteX3" fmla="*/ 4541520 w 4541520"/>
                <a:gd name="connsiteY3" fmla="*/ 653258 h 889956"/>
                <a:gd name="connsiteX0" fmla="*/ 0 w 7447280"/>
                <a:gd name="connsiteY0" fmla="*/ 632938 h 944338"/>
                <a:gd name="connsiteX1" fmla="*/ 5029200 w 7447280"/>
                <a:gd name="connsiteY1" fmla="*/ 886938 h 944338"/>
                <a:gd name="connsiteX2" fmla="*/ 5557520 w 7447280"/>
                <a:gd name="connsiteY2" fmla="*/ 3018 h 944338"/>
                <a:gd name="connsiteX3" fmla="*/ 7447280 w 7447280"/>
                <a:gd name="connsiteY3" fmla="*/ 653258 h 944338"/>
                <a:gd name="connsiteX0" fmla="*/ 0 w 7447280"/>
                <a:gd name="connsiteY0" fmla="*/ 629920 h 816183"/>
                <a:gd name="connsiteX1" fmla="*/ 1879600 w 7447280"/>
                <a:gd name="connsiteY1" fmla="*/ 650240 h 816183"/>
                <a:gd name="connsiteX2" fmla="*/ 5557520 w 7447280"/>
                <a:gd name="connsiteY2" fmla="*/ 0 h 816183"/>
                <a:gd name="connsiteX3" fmla="*/ 7447280 w 7447280"/>
                <a:gd name="connsiteY3" fmla="*/ 650240 h 816183"/>
                <a:gd name="connsiteX0" fmla="*/ 0 w 7447280"/>
                <a:gd name="connsiteY0" fmla="*/ 660480 h 751494"/>
                <a:gd name="connsiteX1" fmla="*/ 2997200 w 7447280"/>
                <a:gd name="connsiteY1" fmla="*/ 162640 h 751494"/>
                <a:gd name="connsiteX2" fmla="*/ 5557520 w 7447280"/>
                <a:gd name="connsiteY2" fmla="*/ 30560 h 751494"/>
                <a:gd name="connsiteX3" fmla="*/ 7447280 w 7447280"/>
                <a:gd name="connsiteY3" fmla="*/ 680800 h 751494"/>
                <a:gd name="connsiteX0" fmla="*/ 0 w 7447280"/>
                <a:gd name="connsiteY0" fmla="*/ 630159 h 840588"/>
                <a:gd name="connsiteX1" fmla="*/ 2966720 w 7447280"/>
                <a:gd name="connsiteY1" fmla="*/ 711439 h 840588"/>
                <a:gd name="connsiteX2" fmla="*/ 5557520 w 7447280"/>
                <a:gd name="connsiteY2" fmla="*/ 239 h 840588"/>
                <a:gd name="connsiteX3" fmla="*/ 7447280 w 7447280"/>
                <a:gd name="connsiteY3" fmla="*/ 650479 h 840588"/>
                <a:gd name="connsiteX0" fmla="*/ 0 w 7447280"/>
                <a:gd name="connsiteY0" fmla="*/ 548958 h 754799"/>
                <a:gd name="connsiteX1" fmla="*/ 2966720 w 7447280"/>
                <a:gd name="connsiteY1" fmla="*/ 630238 h 754799"/>
                <a:gd name="connsiteX2" fmla="*/ 5486400 w 7447280"/>
                <a:gd name="connsiteY2" fmla="*/ 318 h 754799"/>
                <a:gd name="connsiteX3" fmla="*/ 7447280 w 7447280"/>
                <a:gd name="connsiteY3" fmla="*/ 569278 h 754799"/>
                <a:gd name="connsiteX0" fmla="*/ 0 w 7447280"/>
                <a:gd name="connsiteY0" fmla="*/ 548839 h 711191"/>
                <a:gd name="connsiteX1" fmla="*/ 3311956 w 7447280"/>
                <a:gd name="connsiteY1" fmla="*/ 504964 h 711191"/>
                <a:gd name="connsiteX2" fmla="*/ 5486400 w 7447280"/>
                <a:gd name="connsiteY2" fmla="*/ 199 h 711191"/>
                <a:gd name="connsiteX3" fmla="*/ 7447280 w 7447280"/>
                <a:gd name="connsiteY3" fmla="*/ 569159 h 711191"/>
                <a:gd name="connsiteX0" fmla="*/ 0 w 7447280"/>
                <a:gd name="connsiteY0" fmla="*/ 548864 h 722909"/>
                <a:gd name="connsiteX1" fmla="*/ 3311956 w 7447280"/>
                <a:gd name="connsiteY1" fmla="*/ 504989 h 722909"/>
                <a:gd name="connsiteX2" fmla="*/ 5486400 w 7447280"/>
                <a:gd name="connsiteY2" fmla="*/ 224 h 722909"/>
                <a:gd name="connsiteX3" fmla="*/ 7447280 w 7447280"/>
                <a:gd name="connsiteY3" fmla="*/ 569184 h 722909"/>
                <a:gd name="connsiteX0" fmla="*/ 0 w 7447280"/>
                <a:gd name="connsiteY0" fmla="*/ 548658 h 750436"/>
                <a:gd name="connsiteX1" fmla="*/ 2966718 w 7447280"/>
                <a:gd name="connsiteY1" fmla="*/ 583005 h 750436"/>
                <a:gd name="connsiteX2" fmla="*/ 5486400 w 7447280"/>
                <a:gd name="connsiteY2" fmla="*/ 18 h 750436"/>
                <a:gd name="connsiteX3" fmla="*/ 7447280 w 7447280"/>
                <a:gd name="connsiteY3" fmla="*/ 568978 h 750436"/>
                <a:gd name="connsiteX0" fmla="*/ 0 w 6855443"/>
                <a:gd name="connsiteY0" fmla="*/ 829181 h 1030961"/>
                <a:gd name="connsiteX1" fmla="*/ 2966718 w 6855443"/>
                <a:gd name="connsiteY1" fmla="*/ 863528 h 1030961"/>
                <a:gd name="connsiteX2" fmla="*/ 5486400 w 6855443"/>
                <a:gd name="connsiteY2" fmla="*/ 280541 h 1030961"/>
                <a:gd name="connsiteX3" fmla="*/ 6855443 w 6855443"/>
                <a:gd name="connsiteY3" fmla="*/ 145498 h 1030961"/>
                <a:gd name="connsiteX0" fmla="*/ 0 w 6855443"/>
                <a:gd name="connsiteY0" fmla="*/ 683682 h 885461"/>
                <a:gd name="connsiteX1" fmla="*/ 2966718 w 6855443"/>
                <a:gd name="connsiteY1" fmla="*/ 718029 h 885461"/>
                <a:gd name="connsiteX2" fmla="*/ 5486400 w 6855443"/>
                <a:gd name="connsiteY2" fmla="*/ 135042 h 885461"/>
                <a:gd name="connsiteX3" fmla="*/ 6855443 w 6855443"/>
                <a:gd name="connsiteY3" fmla="*/ -1 h 885461"/>
                <a:gd name="connsiteX0" fmla="*/ 0 w 6855443"/>
                <a:gd name="connsiteY0" fmla="*/ 683683 h 862156"/>
                <a:gd name="connsiteX1" fmla="*/ 2966718 w 6855443"/>
                <a:gd name="connsiteY1" fmla="*/ 718030 h 862156"/>
                <a:gd name="connsiteX2" fmla="*/ 5005316 w 6855443"/>
                <a:gd name="connsiteY2" fmla="*/ 320353 h 862156"/>
                <a:gd name="connsiteX3" fmla="*/ 6855443 w 6855443"/>
                <a:gd name="connsiteY3" fmla="*/ 0 h 862156"/>
                <a:gd name="connsiteX0" fmla="*/ 0 w 6855443"/>
                <a:gd name="connsiteY0" fmla="*/ 683683 h 862156"/>
                <a:gd name="connsiteX1" fmla="*/ 2966718 w 6855443"/>
                <a:gd name="connsiteY1" fmla="*/ 718030 h 862156"/>
                <a:gd name="connsiteX2" fmla="*/ 5005316 w 6855443"/>
                <a:gd name="connsiteY2" fmla="*/ 320353 h 862156"/>
                <a:gd name="connsiteX3" fmla="*/ 6855443 w 6855443"/>
                <a:gd name="connsiteY3" fmla="*/ 0 h 862156"/>
                <a:gd name="connsiteX0" fmla="*/ 0 w 6855443"/>
                <a:gd name="connsiteY0" fmla="*/ 683683 h 739151"/>
                <a:gd name="connsiteX1" fmla="*/ 2966718 w 6855443"/>
                <a:gd name="connsiteY1" fmla="*/ 718030 h 739151"/>
                <a:gd name="connsiteX2" fmla="*/ 5005316 w 6855443"/>
                <a:gd name="connsiteY2" fmla="*/ 320353 h 739151"/>
                <a:gd name="connsiteX3" fmla="*/ 6855443 w 6855443"/>
                <a:gd name="connsiteY3" fmla="*/ 0 h 739151"/>
                <a:gd name="connsiteX0" fmla="*/ 0 w 6855443"/>
                <a:gd name="connsiteY0" fmla="*/ 683683 h 739151"/>
                <a:gd name="connsiteX1" fmla="*/ 2966718 w 6855443"/>
                <a:gd name="connsiteY1" fmla="*/ 718030 h 739151"/>
                <a:gd name="connsiteX2" fmla="*/ 5005316 w 6855443"/>
                <a:gd name="connsiteY2" fmla="*/ 320353 h 739151"/>
                <a:gd name="connsiteX3" fmla="*/ 6855443 w 6855443"/>
                <a:gd name="connsiteY3" fmla="*/ 0 h 739151"/>
                <a:gd name="connsiteX0" fmla="*/ 0 w 6855443"/>
                <a:gd name="connsiteY0" fmla="*/ 683683 h 685484"/>
                <a:gd name="connsiteX1" fmla="*/ 3159153 w 6855443"/>
                <a:gd name="connsiteY1" fmla="*/ 619925 h 685484"/>
                <a:gd name="connsiteX2" fmla="*/ 5005316 w 6855443"/>
                <a:gd name="connsiteY2" fmla="*/ 320353 h 685484"/>
                <a:gd name="connsiteX3" fmla="*/ 6855443 w 6855443"/>
                <a:gd name="connsiteY3" fmla="*/ 0 h 685484"/>
                <a:gd name="connsiteX0" fmla="*/ 0 w 6855443"/>
                <a:gd name="connsiteY0" fmla="*/ 683683 h 685246"/>
                <a:gd name="connsiteX1" fmla="*/ 3159153 w 6855443"/>
                <a:gd name="connsiteY1" fmla="*/ 619925 h 685246"/>
                <a:gd name="connsiteX2" fmla="*/ 5342075 w 6855443"/>
                <a:gd name="connsiteY2" fmla="*/ 342154 h 685246"/>
                <a:gd name="connsiteX3" fmla="*/ 6855443 w 6855443"/>
                <a:gd name="connsiteY3" fmla="*/ 0 h 68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5443" h="685246">
                  <a:moveTo>
                    <a:pt x="0" y="683683"/>
                  </a:moveTo>
                  <a:cubicBezTo>
                    <a:pt x="1514258" y="690358"/>
                    <a:pt x="2268807" y="676846"/>
                    <a:pt x="3159153" y="619925"/>
                  </a:cubicBezTo>
                  <a:cubicBezTo>
                    <a:pt x="4049499" y="563004"/>
                    <a:pt x="4726027" y="445475"/>
                    <a:pt x="5342075" y="342154"/>
                  </a:cubicBezTo>
                  <a:lnTo>
                    <a:pt x="6855443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F729BB-C5B7-FB4B-B638-820E50F31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211" y="3104004"/>
              <a:ext cx="985519" cy="6886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4562C-7E31-6D45-BD37-B3D51AF40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0343" y="2457293"/>
              <a:ext cx="985519" cy="6886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A3C181-D315-DC43-B35D-9FD5B6789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621" y="3886503"/>
              <a:ext cx="985519" cy="688658"/>
            </a:xfrm>
            <a:prstGeom prst="rect">
              <a:avLst/>
            </a:prstGeom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9426E1-2BD6-1F4A-B92B-85B7BC54414C}"/>
              </a:ext>
            </a:extLst>
          </p:cNvPr>
          <p:cNvSpPr/>
          <p:nvPr/>
        </p:nvSpPr>
        <p:spPr>
          <a:xfrm>
            <a:off x="5989132" y="1982626"/>
            <a:ext cx="985519" cy="9781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Virtual Router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8A4A0F-0DC0-5B48-BD79-2185BF7D73E5}"/>
              </a:ext>
            </a:extLst>
          </p:cNvPr>
          <p:cNvSpPr/>
          <p:nvPr/>
        </p:nvSpPr>
        <p:spPr>
          <a:xfrm>
            <a:off x="9728950" y="1982626"/>
            <a:ext cx="985519" cy="9781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Virtual Router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4AA61EE-9AC1-DB44-ABE9-F75E4A3D8647}"/>
              </a:ext>
            </a:extLst>
          </p:cNvPr>
          <p:cNvSpPr/>
          <p:nvPr/>
        </p:nvSpPr>
        <p:spPr>
          <a:xfrm>
            <a:off x="7895565" y="4589826"/>
            <a:ext cx="985519" cy="9781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Virtual Router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7BC447-5117-6D4B-AA34-1AB4F2317AA6}"/>
              </a:ext>
            </a:extLst>
          </p:cNvPr>
          <p:cNvSpPr txBox="1"/>
          <p:nvPr/>
        </p:nvSpPr>
        <p:spPr>
          <a:xfrm>
            <a:off x="1259320" y="2805686"/>
            <a:ext cx="5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EE8682-54A0-2B41-AC30-1AAD963E3AD1}"/>
              </a:ext>
            </a:extLst>
          </p:cNvPr>
          <p:cNvSpPr txBox="1"/>
          <p:nvPr/>
        </p:nvSpPr>
        <p:spPr>
          <a:xfrm>
            <a:off x="3895545" y="238812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1F53DB-7890-D54A-B398-A186399A1C3A}"/>
              </a:ext>
            </a:extLst>
          </p:cNvPr>
          <p:cNvSpPr txBox="1"/>
          <p:nvPr/>
        </p:nvSpPr>
        <p:spPr>
          <a:xfrm>
            <a:off x="6314326" y="1705359"/>
            <a:ext cx="5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E54748-F7AA-A34A-99DF-0222B496C0A7}"/>
              </a:ext>
            </a:extLst>
          </p:cNvPr>
          <p:cNvSpPr txBox="1"/>
          <p:nvPr/>
        </p:nvSpPr>
        <p:spPr>
          <a:xfrm>
            <a:off x="9804916" y="170535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576585-606E-C54A-A3EC-BF8705A1FB91}"/>
              </a:ext>
            </a:extLst>
          </p:cNvPr>
          <p:cNvSpPr txBox="1"/>
          <p:nvPr/>
        </p:nvSpPr>
        <p:spPr>
          <a:xfrm>
            <a:off x="8070905" y="3979854"/>
            <a:ext cx="5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DD5613-D06A-9B46-B1E1-86CEF86D8234}"/>
              </a:ext>
            </a:extLst>
          </p:cNvPr>
          <p:cNvSpPr txBox="1"/>
          <p:nvPr/>
        </p:nvSpPr>
        <p:spPr>
          <a:xfrm>
            <a:off x="3527760" y="334732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0543A-32B1-494B-A607-DF2157FAAED9}"/>
              </a:ext>
            </a:extLst>
          </p:cNvPr>
          <p:cNvSpPr txBox="1"/>
          <p:nvPr/>
        </p:nvSpPr>
        <p:spPr>
          <a:xfrm>
            <a:off x="2260828" y="282858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42FBBA-88DA-214D-B54F-7A4A356D3DFE}"/>
              </a:ext>
            </a:extLst>
          </p:cNvPr>
          <p:cNvSpPr txBox="1"/>
          <p:nvPr/>
        </p:nvSpPr>
        <p:spPr>
          <a:xfrm>
            <a:off x="3636864" y="4414089"/>
            <a:ext cx="5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D92C11-E707-484A-BBFF-63CC62203EBD}"/>
              </a:ext>
            </a:extLst>
          </p:cNvPr>
          <p:cNvSpPr txBox="1"/>
          <p:nvPr/>
        </p:nvSpPr>
        <p:spPr>
          <a:xfrm>
            <a:off x="2027648" y="387485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0CB4BA-F09A-6140-A1D2-F76ACB6556AA}"/>
              </a:ext>
            </a:extLst>
          </p:cNvPr>
          <p:cNvSpPr txBox="1"/>
          <p:nvPr/>
        </p:nvSpPr>
        <p:spPr>
          <a:xfrm>
            <a:off x="9804916" y="35151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FEC2B0-DBD2-674F-AA02-71E255893AD4}"/>
              </a:ext>
            </a:extLst>
          </p:cNvPr>
          <p:cNvSpPr txBox="1"/>
          <p:nvPr/>
        </p:nvSpPr>
        <p:spPr>
          <a:xfrm>
            <a:off x="7925609" y="115503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3411AC-549D-6644-8DDC-BC5845CE5A3E}"/>
              </a:ext>
            </a:extLst>
          </p:cNvPr>
          <p:cNvSpPr txBox="1"/>
          <p:nvPr/>
        </p:nvSpPr>
        <p:spPr>
          <a:xfrm>
            <a:off x="6182142" y="352461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CAR3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D36C4D-FF59-F34B-9BDE-C213525DC542}"/>
              </a:ext>
            </a:extLst>
          </p:cNvPr>
          <p:cNvGrpSpPr/>
          <p:nvPr/>
        </p:nvGrpSpPr>
        <p:grpSpPr>
          <a:xfrm>
            <a:off x="7534702" y="2255605"/>
            <a:ext cx="1682359" cy="493680"/>
            <a:chOff x="7537721" y="2827113"/>
            <a:chExt cx="1682359" cy="49368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FCABED9-8713-854E-8BF0-7D09B2CA7969}"/>
                </a:ext>
              </a:extLst>
            </p:cNvPr>
            <p:cNvGrpSpPr/>
            <p:nvPr/>
          </p:nvGrpSpPr>
          <p:grpSpPr>
            <a:xfrm>
              <a:off x="7537721" y="2827113"/>
              <a:ext cx="1682359" cy="493680"/>
              <a:chOff x="7522253" y="2810295"/>
              <a:chExt cx="1682359" cy="49368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8F830E8-60D8-8740-900E-798382E3B932}"/>
                  </a:ext>
                </a:extLst>
              </p:cNvPr>
              <p:cNvCxnSpPr/>
              <p:nvPr/>
            </p:nvCxnSpPr>
            <p:spPr>
              <a:xfrm>
                <a:off x="7636260" y="2817326"/>
                <a:ext cx="0" cy="48140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4759A65-70B5-D74F-ACE2-561F719D7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365" y="3303975"/>
                <a:ext cx="106139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A6B96CF-BA32-6940-A51C-B319674F8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253" y="2810295"/>
                <a:ext cx="106139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1E9EF00-AD16-314C-9EC4-8A99CD2623A2}"/>
                  </a:ext>
                </a:extLst>
              </p:cNvPr>
              <p:cNvSpPr/>
              <p:nvPr/>
            </p:nvSpPr>
            <p:spPr>
              <a:xfrm>
                <a:off x="7636266" y="2908732"/>
                <a:ext cx="1484180" cy="297318"/>
              </a:xfrm>
              <a:prstGeom prst="rect">
                <a:avLst/>
              </a:prstGeom>
              <a:solidFill>
                <a:srgbClr val="161DFF"/>
              </a:solidFill>
              <a:ln>
                <a:solidFill>
                  <a:srgbClr val="161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F7667B4-1009-1444-80D3-464015D186BA}"/>
                  </a:ext>
                </a:extLst>
              </p:cNvPr>
              <p:cNvCxnSpPr/>
              <p:nvPr/>
            </p:nvCxnSpPr>
            <p:spPr>
              <a:xfrm flipH="1">
                <a:off x="9082155" y="2817326"/>
                <a:ext cx="0" cy="48140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33C8DBE-2CDB-574C-AEF0-BF40663819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8338" y="3303975"/>
                <a:ext cx="114007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67496C5-5666-5D48-BA7F-95CB126248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0607" y="2810295"/>
                <a:ext cx="114005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01A290F-0E27-2846-94CB-5BDB495FDB86}"/>
                </a:ext>
              </a:extLst>
            </p:cNvPr>
            <p:cNvSpPr txBox="1"/>
            <p:nvPr/>
          </p:nvSpPr>
          <p:spPr>
            <a:xfrm>
              <a:off x="7641922" y="2898830"/>
              <a:ext cx="135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Virtual Circuit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0F19D4F-8653-EE4D-AE06-F0D7C4FEF400}"/>
              </a:ext>
            </a:extLst>
          </p:cNvPr>
          <p:cNvGrpSpPr/>
          <p:nvPr/>
        </p:nvGrpSpPr>
        <p:grpSpPr>
          <a:xfrm>
            <a:off x="9272229" y="2974654"/>
            <a:ext cx="493680" cy="1682359"/>
            <a:chOff x="9275248" y="3546162"/>
            <a:chExt cx="493680" cy="168235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201D39F-914D-CA43-AAF7-AE79194D4FE5}"/>
                </a:ext>
              </a:extLst>
            </p:cNvPr>
            <p:cNvGrpSpPr/>
            <p:nvPr/>
          </p:nvGrpSpPr>
          <p:grpSpPr>
            <a:xfrm rot="18292766">
              <a:off x="8680908" y="4140502"/>
              <a:ext cx="1682359" cy="493680"/>
              <a:chOff x="7522253" y="2810295"/>
              <a:chExt cx="1682359" cy="49368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8D16DC1-EE65-3A43-AADE-C21C63C68534}"/>
                  </a:ext>
                </a:extLst>
              </p:cNvPr>
              <p:cNvCxnSpPr/>
              <p:nvPr/>
            </p:nvCxnSpPr>
            <p:spPr>
              <a:xfrm>
                <a:off x="7636260" y="2817326"/>
                <a:ext cx="0" cy="48140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C52CD62-CA8E-7E48-AF39-55B4FAD92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365" y="3303975"/>
                <a:ext cx="106139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39276AC-8EBC-8442-AA4B-47CDC5AD7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253" y="2810295"/>
                <a:ext cx="106139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D1FD16F-F0EF-A54A-B9A4-0942C6BA73CE}"/>
                  </a:ext>
                </a:extLst>
              </p:cNvPr>
              <p:cNvSpPr/>
              <p:nvPr/>
            </p:nvSpPr>
            <p:spPr>
              <a:xfrm>
                <a:off x="7636266" y="2908732"/>
                <a:ext cx="1484180" cy="297318"/>
              </a:xfrm>
              <a:prstGeom prst="rect">
                <a:avLst/>
              </a:prstGeom>
              <a:solidFill>
                <a:srgbClr val="161DFF"/>
              </a:solidFill>
              <a:ln>
                <a:solidFill>
                  <a:srgbClr val="161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9E496E6-CB60-484E-8162-6BD6C025FB45}"/>
                  </a:ext>
                </a:extLst>
              </p:cNvPr>
              <p:cNvCxnSpPr/>
              <p:nvPr/>
            </p:nvCxnSpPr>
            <p:spPr>
              <a:xfrm flipH="1">
                <a:off x="9082155" y="2817326"/>
                <a:ext cx="0" cy="48140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74C00BB-23F8-224D-8669-66149CED7C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8338" y="3303975"/>
                <a:ext cx="114007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DA2882D-8AD0-DA41-A665-BC91E24A39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0607" y="2810295"/>
                <a:ext cx="114005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E710038-5706-6947-9B1C-0A1AAC127AE3}"/>
                </a:ext>
              </a:extLst>
            </p:cNvPr>
            <p:cNvSpPr txBox="1"/>
            <p:nvPr/>
          </p:nvSpPr>
          <p:spPr>
            <a:xfrm rot="18292766">
              <a:off x="8848871" y="4192684"/>
              <a:ext cx="135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Virtual Circuit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5B1D27-B09E-A440-B6C4-ED191D911FF2}"/>
              </a:ext>
            </a:extLst>
          </p:cNvPr>
          <p:cNvGrpSpPr/>
          <p:nvPr/>
        </p:nvGrpSpPr>
        <p:grpSpPr>
          <a:xfrm>
            <a:off x="6945240" y="2975694"/>
            <a:ext cx="493680" cy="1682359"/>
            <a:chOff x="6948259" y="3547202"/>
            <a:chExt cx="493680" cy="168235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E1154D8-E1FD-0E4C-8ECD-237AE104981C}"/>
                </a:ext>
              </a:extLst>
            </p:cNvPr>
            <p:cNvGrpSpPr/>
            <p:nvPr/>
          </p:nvGrpSpPr>
          <p:grpSpPr>
            <a:xfrm rot="3179242">
              <a:off x="6353919" y="4141542"/>
              <a:ext cx="1682359" cy="493680"/>
              <a:chOff x="7522253" y="2810295"/>
              <a:chExt cx="1682359" cy="49368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C3A7B77-7CDF-614A-9F88-173081D61030}"/>
                  </a:ext>
                </a:extLst>
              </p:cNvPr>
              <p:cNvCxnSpPr/>
              <p:nvPr/>
            </p:nvCxnSpPr>
            <p:spPr>
              <a:xfrm>
                <a:off x="7636260" y="2817326"/>
                <a:ext cx="0" cy="48140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59E367D-8293-9844-93CA-BDCFCB704A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365" y="3303975"/>
                <a:ext cx="106139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AFF4B3A-38F7-8E45-83B4-F4BC58D4D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253" y="2810295"/>
                <a:ext cx="106139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9991C29-11E8-5C4F-B8B2-CBFB946BCAEC}"/>
                  </a:ext>
                </a:extLst>
              </p:cNvPr>
              <p:cNvSpPr/>
              <p:nvPr/>
            </p:nvSpPr>
            <p:spPr>
              <a:xfrm>
                <a:off x="7636266" y="2908732"/>
                <a:ext cx="1484180" cy="297318"/>
              </a:xfrm>
              <a:prstGeom prst="rect">
                <a:avLst/>
              </a:prstGeom>
              <a:solidFill>
                <a:srgbClr val="161DFF"/>
              </a:solidFill>
              <a:ln>
                <a:solidFill>
                  <a:srgbClr val="161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CFDF51E-F4A7-E645-A610-DBB2645BBED5}"/>
                  </a:ext>
                </a:extLst>
              </p:cNvPr>
              <p:cNvCxnSpPr/>
              <p:nvPr/>
            </p:nvCxnSpPr>
            <p:spPr>
              <a:xfrm flipH="1">
                <a:off x="9082155" y="2817326"/>
                <a:ext cx="0" cy="48140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1E2F8A2-9750-1240-B596-D9898B7F8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8338" y="3303975"/>
                <a:ext cx="114007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F514582-5F52-2541-9D8A-EC26F6EFD1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0607" y="2810295"/>
                <a:ext cx="114005" cy="0"/>
              </a:xfrm>
              <a:prstGeom prst="line">
                <a:avLst/>
              </a:prstGeom>
              <a:solidFill>
                <a:srgbClr val="161DFF"/>
              </a:solidFill>
              <a:ln w="101600" cap="rnd">
                <a:solidFill>
                  <a:srgbClr val="161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0FDD326-E7C3-6041-9048-80CABF4688A1}"/>
                </a:ext>
              </a:extLst>
            </p:cNvPr>
            <p:cNvSpPr txBox="1"/>
            <p:nvPr/>
          </p:nvSpPr>
          <p:spPr>
            <a:xfrm rot="3179242">
              <a:off x="6527001" y="4223861"/>
              <a:ext cx="135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Virtual Circuit</a:t>
              </a:r>
            </a:p>
          </p:txBody>
        </p:sp>
      </p:grp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281F0A12-C091-9F43-A04F-271AC3F8297A}"/>
              </a:ext>
            </a:extLst>
          </p:cNvPr>
          <p:cNvSpPr/>
          <p:nvPr/>
        </p:nvSpPr>
        <p:spPr>
          <a:xfrm>
            <a:off x="7005466" y="2316093"/>
            <a:ext cx="557524" cy="304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1096841D-ED78-FF40-A7D0-AF907D537BB3}"/>
              </a:ext>
            </a:extLst>
          </p:cNvPr>
          <p:cNvSpPr/>
          <p:nvPr/>
        </p:nvSpPr>
        <p:spPr>
          <a:xfrm rot="18320013">
            <a:off x="9809971" y="2871167"/>
            <a:ext cx="528320" cy="304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38E036FA-99CE-B84F-94A9-EFCE3EFBF92A}"/>
              </a:ext>
            </a:extLst>
          </p:cNvPr>
          <p:cNvSpPr/>
          <p:nvPr/>
        </p:nvSpPr>
        <p:spPr>
          <a:xfrm rot="13887619" flipV="1">
            <a:off x="6356004" y="2897945"/>
            <a:ext cx="528320" cy="30752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8F05B9DE-29F2-2941-863B-453841FC143D}"/>
              </a:ext>
            </a:extLst>
          </p:cNvPr>
          <p:cNvSpPr/>
          <p:nvPr/>
        </p:nvSpPr>
        <p:spPr>
          <a:xfrm rot="13892227" flipV="1">
            <a:off x="7535826" y="4438588"/>
            <a:ext cx="528320" cy="30752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>
            <a:extLst>
              <a:ext uri="{FF2B5EF4-FFF2-40B4-BE49-F238E27FC236}">
                <a16:creationId xmlns:a16="http://schemas.microsoft.com/office/drawing/2014/main" id="{187AF3CA-2A51-3543-AAC6-EE1EEFBC721D}"/>
              </a:ext>
            </a:extLst>
          </p:cNvPr>
          <p:cNvSpPr/>
          <p:nvPr/>
        </p:nvSpPr>
        <p:spPr>
          <a:xfrm>
            <a:off x="9140612" y="2330820"/>
            <a:ext cx="569582" cy="304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F1EC4DE1-BDCD-E74C-BB1E-35F8A48D195B}"/>
              </a:ext>
            </a:extLst>
          </p:cNvPr>
          <p:cNvSpPr/>
          <p:nvPr/>
        </p:nvSpPr>
        <p:spPr>
          <a:xfrm rot="18543519">
            <a:off x="8666379" y="4453885"/>
            <a:ext cx="528320" cy="304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438B28AE-DF29-7D47-9D70-CA9D24B32DDE}"/>
              </a:ext>
            </a:extLst>
          </p:cNvPr>
          <p:cNvSpPr/>
          <p:nvPr/>
        </p:nvSpPr>
        <p:spPr>
          <a:xfrm>
            <a:off x="4835505" y="2716997"/>
            <a:ext cx="854634" cy="1351115"/>
          </a:xfrm>
          <a:prstGeom prst="rightArrow">
            <a:avLst/>
          </a:prstGeom>
          <a:solidFill>
            <a:srgbClr val="991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86" y="341313"/>
            <a:ext cx="8269450" cy="897746"/>
          </a:xfrm>
        </p:spPr>
        <p:txBody>
          <a:bodyPr>
            <a:normAutofit/>
          </a:bodyPr>
          <a:lstStyle/>
          <a:p>
            <a:r>
              <a:rPr lang="en-US" sz="2800" dirty="0"/>
              <a:t>Multi-Point Layer-2 Broadcast Domain virtual object: “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MPL2BD</a:t>
            </a:r>
            <a:r>
              <a:rPr lang="en-US" sz="2800" dirty="0"/>
              <a:t>”</a:t>
            </a:r>
            <a:r>
              <a:rPr lang="en-US" altLang="ja-JP" sz="2800" dirty="0"/>
              <a:t> composite class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0082" y="1649310"/>
            <a:ext cx="3953933" cy="3081867"/>
            <a:chOff x="317500" y="1684583"/>
            <a:chExt cx="3695700" cy="3167211"/>
          </a:xfrm>
        </p:grpSpPr>
        <p:pic>
          <p:nvPicPr>
            <p:cNvPr id="5" name="Picture 4" descr="4316397-there-is-a-global-map-of-world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16"/>
            <a:stretch/>
          </p:blipFill>
          <p:spPr>
            <a:xfrm>
              <a:off x="317500" y="1684583"/>
              <a:ext cx="3695700" cy="3167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1644650" y="2482850"/>
              <a:ext cx="2159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317750" y="3663950"/>
              <a:ext cx="2159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3092450" y="2203450"/>
              <a:ext cx="21590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>
              <a:stCxn id="6" idx="6"/>
              <a:endCxn id="87" idx="2"/>
            </p:cNvCxnSpPr>
            <p:nvPr/>
          </p:nvCxnSpPr>
          <p:spPr>
            <a:xfrm flipV="1">
              <a:off x="1860550" y="2308225"/>
              <a:ext cx="1231900" cy="27940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" idx="5"/>
              <a:endCxn id="86" idx="1"/>
            </p:cNvCxnSpPr>
            <p:nvPr/>
          </p:nvCxnSpPr>
          <p:spPr>
            <a:xfrm>
              <a:off x="1828932" y="2661712"/>
              <a:ext cx="520436" cy="1032926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6" idx="7"/>
              <a:endCxn id="87" idx="3"/>
            </p:cNvCxnSpPr>
            <p:nvPr/>
          </p:nvCxnSpPr>
          <p:spPr>
            <a:xfrm flipV="1">
              <a:off x="2502032" y="2382312"/>
              <a:ext cx="622036" cy="1312326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29" idx="2"/>
              <a:endCxn id="87" idx="6"/>
            </p:cNvCxnSpPr>
            <p:nvPr/>
          </p:nvCxnSpPr>
          <p:spPr>
            <a:xfrm flipH="1" flipV="1">
              <a:off x="3308350" y="2308225"/>
              <a:ext cx="152400" cy="2034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0" idx="3"/>
              <a:endCxn id="87" idx="7"/>
            </p:cNvCxnSpPr>
            <p:nvPr/>
          </p:nvCxnSpPr>
          <p:spPr>
            <a:xfrm flipH="1">
              <a:off x="3276732" y="2057400"/>
              <a:ext cx="178462" cy="17673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Cube 128"/>
            <p:cNvSpPr/>
            <p:nvPr/>
          </p:nvSpPr>
          <p:spPr>
            <a:xfrm>
              <a:off x="3460750" y="2404533"/>
              <a:ext cx="209550" cy="171450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ube 129"/>
            <p:cNvSpPr/>
            <p:nvPr/>
          </p:nvSpPr>
          <p:spPr>
            <a:xfrm>
              <a:off x="3371850" y="1885950"/>
              <a:ext cx="209550" cy="171450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ube 131"/>
            <p:cNvSpPr/>
            <p:nvPr/>
          </p:nvSpPr>
          <p:spPr>
            <a:xfrm>
              <a:off x="797984" y="2542116"/>
              <a:ext cx="209550" cy="171450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ube 132"/>
            <p:cNvSpPr/>
            <p:nvPr/>
          </p:nvSpPr>
          <p:spPr>
            <a:xfrm>
              <a:off x="1320800" y="2279650"/>
              <a:ext cx="209550" cy="171450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ube 133"/>
            <p:cNvSpPr/>
            <p:nvPr/>
          </p:nvSpPr>
          <p:spPr>
            <a:xfrm>
              <a:off x="1193800" y="2768600"/>
              <a:ext cx="209550" cy="171450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ube 139"/>
            <p:cNvSpPr/>
            <p:nvPr/>
          </p:nvSpPr>
          <p:spPr>
            <a:xfrm>
              <a:off x="2127250" y="4038600"/>
              <a:ext cx="209550" cy="171450"/>
            </a:xfrm>
            <a:prstGeom prst="cub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6" idx="3"/>
              <a:endCxn id="134" idx="4"/>
            </p:cNvCxnSpPr>
            <p:nvPr/>
          </p:nvCxnSpPr>
          <p:spPr>
            <a:xfrm flipH="1">
              <a:off x="1360488" y="2661712"/>
              <a:ext cx="315780" cy="21404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0" idx="1"/>
              <a:endCxn id="86" idx="3"/>
            </p:cNvCxnSpPr>
            <p:nvPr/>
          </p:nvCxnSpPr>
          <p:spPr>
            <a:xfrm flipV="1">
              <a:off x="2210594" y="3842812"/>
              <a:ext cx="138774" cy="238651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6" idx="1"/>
              <a:endCxn id="133" idx="4"/>
            </p:cNvCxnSpPr>
            <p:nvPr/>
          </p:nvCxnSpPr>
          <p:spPr>
            <a:xfrm flipH="1" flipV="1">
              <a:off x="1487488" y="2386806"/>
              <a:ext cx="188780" cy="126732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6" idx="2"/>
              <a:endCxn id="132" idx="4"/>
            </p:cNvCxnSpPr>
            <p:nvPr/>
          </p:nvCxnSpPr>
          <p:spPr>
            <a:xfrm flipH="1">
              <a:off x="964672" y="2587625"/>
              <a:ext cx="679978" cy="6164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07420" y="5068655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example distributed collaboration  research platform - *RP</a:t>
            </a:r>
          </a:p>
        </p:txBody>
      </p:sp>
      <p:cxnSp>
        <p:nvCxnSpPr>
          <p:cNvPr id="270" name="Curved Connector 269">
            <a:extLst>
              <a:ext uri="{FF2B5EF4-FFF2-40B4-BE49-F238E27FC236}">
                <a16:creationId xmlns:a16="http://schemas.microsoft.com/office/drawing/2014/main" id="{9AD80BC9-1026-A148-A584-F543EE12CD43}"/>
              </a:ext>
            </a:extLst>
          </p:cNvPr>
          <p:cNvCxnSpPr>
            <a:cxnSpLocks/>
            <a:stCxn id="115" idx="2"/>
            <a:endCxn id="267" idx="0"/>
          </p:cNvCxnSpPr>
          <p:nvPr/>
        </p:nvCxnSpPr>
        <p:spPr bwMode="auto">
          <a:xfrm rot="10800000" flipV="1">
            <a:off x="4797874" y="4061218"/>
            <a:ext cx="718169" cy="450375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Curved Connector 282">
            <a:extLst>
              <a:ext uri="{FF2B5EF4-FFF2-40B4-BE49-F238E27FC236}">
                <a16:creationId xmlns:a16="http://schemas.microsoft.com/office/drawing/2014/main" id="{CEFF25A0-577D-B44A-B0DC-B7EEE4534B7F}"/>
              </a:ext>
            </a:extLst>
          </p:cNvPr>
          <p:cNvCxnSpPr>
            <a:cxnSpLocks/>
            <a:stCxn id="119" idx="4"/>
            <a:endCxn id="281" idx="0"/>
          </p:cNvCxnSpPr>
          <p:nvPr/>
        </p:nvCxnSpPr>
        <p:spPr bwMode="auto">
          <a:xfrm rot="5400000">
            <a:off x="7095383" y="5221454"/>
            <a:ext cx="204323" cy="33178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Curved Connector 322">
            <a:extLst>
              <a:ext uri="{FF2B5EF4-FFF2-40B4-BE49-F238E27FC236}">
                <a16:creationId xmlns:a16="http://schemas.microsoft.com/office/drawing/2014/main" id="{B05249DD-70CD-8A4C-A9A7-4D38915E0151}"/>
              </a:ext>
            </a:extLst>
          </p:cNvPr>
          <p:cNvCxnSpPr>
            <a:cxnSpLocks/>
            <a:stCxn id="197" idx="4"/>
            <a:endCxn id="300" idx="0"/>
          </p:cNvCxnSpPr>
          <p:nvPr/>
        </p:nvCxnSpPr>
        <p:spPr bwMode="auto">
          <a:xfrm rot="16200000" flipH="1">
            <a:off x="10100440" y="5148732"/>
            <a:ext cx="346168" cy="27968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Curved Connector 323">
            <a:extLst>
              <a:ext uri="{FF2B5EF4-FFF2-40B4-BE49-F238E27FC236}">
                <a16:creationId xmlns:a16="http://schemas.microsoft.com/office/drawing/2014/main" id="{369707E7-54D8-E440-A7FF-4C77E585B8FC}"/>
              </a:ext>
            </a:extLst>
          </p:cNvPr>
          <p:cNvCxnSpPr>
            <a:cxnSpLocks/>
            <a:stCxn id="126" idx="4"/>
            <a:endCxn id="296" idx="0"/>
          </p:cNvCxnSpPr>
          <p:nvPr/>
        </p:nvCxnSpPr>
        <p:spPr bwMode="auto">
          <a:xfrm rot="16200000" flipH="1">
            <a:off x="8594301" y="5395390"/>
            <a:ext cx="71400" cy="18279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5950617-2781-E446-8624-658B998D7F8A}"/>
              </a:ext>
            </a:extLst>
          </p:cNvPr>
          <p:cNvGrpSpPr/>
          <p:nvPr/>
        </p:nvGrpSpPr>
        <p:grpSpPr>
          <a:xfrm>
            <a:off x="3944464" y="4511594"/>
            <a:ext cx="1227771" cy="1207787"/>
            <a:chOff x="2987252" y="5149687"/>
            <a:chExt cx="1227771" cy="1207787"/>
          </a:xfrm>
        </p:grpSpPr>
        <p:sp>
          <p:nvSpPr>
            <p:cNvPr id="260" name="Cloud 259">
              <a:extLst>
                <a:ext uri="{FF2B5EF4-FFF2-40B4-BE49-F238E27FC236}">
                  <a16:creationId xmlns:a16="http://schemas.microsoft.com/office/drawing/2014/main" id="{D11D86BE-17F0-BF48-8EEB-F0C1E821BB52}"/>
                </a:ext>
              </a:extLst>
            </p:cNvPr>
            <p:cNvSpPr/>
            <p:nvPr/>
          </p:nvSpPr>
          <p:spPr>
            <a:xfrm>
              <a:off x="2987252" y="5326736"/>
              <a:ext cx="1227771" cy="1030738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1</a:t>
              </a:r>
            </a:p>
          </p:txBody>
        </p:sp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4E19F1F0-7890-2D4C-9834-5C40A7DA4CA9}"/>
                </a:ext>
              </a:extLst>
            </p:cNvPr>
            <p:cNvSpPr/>
            <p:nvPr/>
          </p:nvSpPr>
          <p:spPr>
            <a:xfrm>
              <a:off x="3606866" y="5198575"/>
              <a:ext cx="458711" cy="445113"/>
            </a:xfrm>
            <a:prstGeom prst="roundRect">
              <a:avLst>
                <a:gd name="adj" fmla="val 26388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CA662E0-D5CD-6B4D-9678-46A566C9F094}"/>
                </a:ext>
              </a:extLst>
            </p:cNvPr>
            <p:cNvSpPr/>
            <p:nvPr/>
          </p:nvSpPr>
          <p:spPr bwMode="auto">
            <a:xfrm>
              <a:off x="3762337" y="5149687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772F52E6-8882-E647-A4C6-60660CBE1AAA}"/>
              </a:ext>
            </a:extLst>
          </p:cNvPr>
          <p:cNvGrpSpPr/>
          <p:nvPr/>
        </p:nvGrpSpPr>
        <p:grpSpPr>
          <a:xfrm>
            <a:off x="4729117" y="5329489"/>
            <a:ext cx="1227770" cy="1107965"/>
            <a:chOff x="2915578" y="5347699"/>
            <a:chExt cx="1227770" cy="1107965"/>
          </a:xfrm>
        </p:grpSpPr>
        <p:sp>
          <p:nvSpPr>
            <p:cNvPr id="275" name="Cloud 274">
              <a:extLst>
                <a:ext uri="{FF2B5EF4-FFF2-40B4-BE49-F238E27FC236}">
                  <a16:creationId xmlns:a16="http://schemas.microsoft.com/office/drawing/2014/main" id="{35499637-D163-D749-A66A-06B53182424C}"/>
                </a:ext>
              </a:extLst>
            </p:cNvPr>
            <p:cNvSpPr/>
            <p:nvPr/>
          </p:nvSpPr>
          <p:spPr>
            <a:xfrm>
              <a:off x="2915578" y="5483453"/>
              <a:ext cx="1227770" cy="972211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2</a:t>
              </a:r>
            </a:p>
          </p:txBody>
        </p:sp>
        <p:sp>
          <p:nvSpPr>
            <p:cNvPr id="276" name="Rounded Rectangle 275">
              <a:extLst>
                <a:ext uri="{FF2B5EF4-FFF2-40B4-BE49-F238E27FC236}">
                  <a16:creationId xmlns:a16="http://schemas.microsoft.com/office/drawing/2014/main" id="{64F66F75-76E5-C94E-B4E8-DFC8D6A36D5E}"/>
                </a:ext>
              </a:extLst>
            </p:cNvPr>
            <p:cNvSpPr/>
            <p:nvPr/>
          </p:nvSpPr>
          <p:spPr>
            <a:xfrm>
              <a:off x="3654234" y="5396587"/>
              <a:ext cx="458711" cy="445113"/>
            </a:xfrm>
            <a:prstGeom prst="roundRect">
              <a:avLst>
                <a:gd name="adj" fmla="val 26388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7674A03F-F805-654F-A1E5-64E87C244FE4}"/>
                </a:ext>
              </a:extLst>
            </p:cNvPr>
            <p:cNvSpPr/>
            <p:nvPr/>
          </p:nvSpPr>
          <p:spPr bwMode="auto">
            <a:xfrm>
              <a:off x="3809705" y="5347699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7B09437-CED5-6742-A743-9F82DC315912}"/>
              </a:ext>
            </a:extLst>
          </p:cNvPr>
          <p:cNvGrpSpPr/>
          <p:nvPr/>
        </p:nvGrpSpPr>
        <p:grpSpPr>
          <a:xfrm>
            <a:off x="6096000" y="5489510"/>
            <a:ext cx="1227770" cy="1246489"/>
            <a:chOff x="3018534" y="5134414"/>
            <a:chExt cx="1227770" cy="1246489"/>
          </a:xfrm>
        </p:grpSpPr>
        <p:sp>
          <p:nvSpPr>
            <p:cNvPr id="279" name="Cloud 278">
              <a:extLst>
                <a:ext uri="{FF2B5EF4-FFF2-40B4-BE49-F238E27FC236}">
                  <a16:creationId xmlns:a16="http://schemas.microsoft.com/office/drawing/2014/main" id="{D91EB7C8-EA6D-BE4C-A53F-5F2A3CA41288}"/>
                </a:ext>
              </a:extLst>
            </p:cNvPr>
            <p:cNvSpPr/>
            <p:nvPr/>
          </p:nvSpPr>
          <p:spPr>
            <a:xfrm>
              <a:off x="3018534" y="5193920"/>
              <a:ext cx="1227770" cy="118698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3</a:t>
              </a: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395FAFD1-1FAD-6E49-9425-B348EF331102}"/>
                </a:ext>
              </a:extLst>
            </p:cNvPr>
            <p:cNvSpPr/>
            <p:nvPr/>
          </p:nvSpPr>
          <p:spPr>
            <a:xfrm>
              <a:off x="3720389" y="5183302"/>
              <a:ext cx="458711" cy="445113"/>
            </a:xfrm>
            <a:prstGeom prst="roundRect">
              <a:avLst>
                <a:gd name="adj" fmla="val 26388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406527C-B8EC-434B-95A2-ED499C55F0DA}"/>
                </a:ext>
              </a:extLst>
            </p:cNvPr>
            <p:cNvSpPr/>
            <p:nvPr/>
          </p:nvSpPr>
          <p:spPr bwMode="auto">
            <a:xfrm>
              <a:off x="3875860" y="5134414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ADD44BC-94BD-D444-ABE2-42D1D17CCB85}"/>
              </a:ext>
            </a:extLst>
          </p:cNvPr>
          <p:cNvGrpSpPr/>
          <p:nvPr/>
        </p:nvGrpSpPr>
        <p:grpSpPr>
          <a:xfrm>
            <a:off x="7937985" y="5522486"/>
            <a:ext cx="1227770" cy="1281298"/>
            <a:chOff x="2987253" y="5090324"/>
            <a:chExt cx="1227770" cy="1281298"/>
          </a:xfrm>
        </p:grpSpPr>
        <p:sp>
          <p:nvSpPr>
            <p:cNvPr id="294" name="Cloud 293">
              <a:extLst>
                <a:ext uri="{FF2B5EF4-FFF2-40B4-BE49-F238E27FC236}">
                  <a16:creationId xmlns:a16="http://schemas.microsoft.com/office/drawing/2014/main" id="{D7793531-11D5-984A-B32B-0E7CD1A48B18}"/>
                </a:ext>
              </a:extLst>
            </p:cNvPr>
            <p:cNvSpPr/>
            <p:nvPr/>
          </p:nvSpPr>
          <p:spPr>
            <a:xfrm>
              <a:off x="2987253" y="5326736"/>
              <a:ext cx="1227770" cy="104488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4</a:t>
              </a:r>
            </a:p>
          </p:txBody>
        </p:sp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2D0F67B1-79A6-8741-BC9F-1386FD7B0426}"/>
                </a:ext>
              </a:extLst>
            </p:cNvPr>
            <p:cNvSpPr/>
            <p:nvPr/>
          </p:nvSpPr>
          <p:spPr>
            <a:xfrm>
              <a:off x="3536870" y="5139212"/>
              <a:ext cx="458711" cy="445113"/>
            </a:xfrm>
            <a:prstGeom prst="roundRect">
              <a:avLst>
                <a:gd name="adj" fmla="val 26388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945E84A9-B086-7143-B549-26AB52252DF8}"/>
                </a:ext>
              </a:extLst>
            </p:cNvPr>
            <p:cNvSpPr/>
            <p:nvPr/>
          </p:nvSpPr>
          <p:spPr bwMode="auto">
            <a:xfrm>
              <a:off x="3692341" y="5090324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95DF96CA-3D6E-C443-A84B-4563C3257517}"/>
              </a:ext>
            </a:extLst>
          </p:cNvPr>
          <p:cNvGrpSpPr/>
          <p:nvPr/>
        </p:nvGrpSpPr>
        <p:grpSpPr>
          <a:xfrm>
            <a:off x="9791070" y="5461656"/>
            <a:ext cx="1227770" cy="1228387"/>
            <a:chOff x="2987253" y="5143235"/>
            <a:chExt cx="1227770" cy="1228387"/>
          </a:xfrm>
        </p:grpSpPr>
        <p:sp>
          <p:nvSpPr>
            <p:cNvPr id="298" name="Cloud 297">
              <a:extLst>
                <a:ext uri="{FF2B5EF4-FFF2-40B4-BE49-F238E27FC236}">
                  <a16:creationId xmlns:a16="http://schemas.microsoft.com/office/drawing/2014/main" id="{DADF029B-4BC2-4442-8B5F-A227DE61EB07}"/>
                </a:ext>
              </a:extLst>
            </p:cNvPr>
            <p:cNvSpPr/>
            <p:nvPr/>
          </p:nvSpPr>
          <p:spPr>
            <a:xfrm>
              <a:off x="2987253" y="5326736"/>
              <a:ext cx="1227770" cy="104488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5</a:t>
              </a:r>
            </a:p>
          </p:txBody>
        </p:sp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A1D24C7A-9DC8-F04E-A713-05BD9EFEAF1E}"/>
                </a:ext>
              </a:extLst>
            </p:cNvPr>
            <p:cNvSpPr/>
            <p:nvPr/>
          </p:nvSpPr>
          <p:spPr>
            <a:xfrm>
              <a:off x="3375752" y="5192123"/>
              <a:ext cx="458711" cy="445113"/>
            </a:xfrm>
            <a:prstGeom prst="roundRect">
              <a:avLst>
                <a:gd name="adj" fmla="val 26388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05EE969A-E88B-F54E-BFCC-B90969B59F17}"/>
                </a:ext>
              </a:extLst>
            </p:cNvPr>
            <p:cNvSpPr/>
            <p:nvPr/>
          </p:nvSpPr>
          <p:spPr bwMode="auto">
            <a:xfrm>
              <a:off x="3531223" y="5143235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B85652C-F6FA-6049-BDD4-69252EC6830E}"/>
              </a:ext>
            </a:extLst>
          </p:cNvPr>
          <p:cNvGrpSpPr/>
          <p:nvPr/>
        </p:nvGrpSpPr>
        <p:grpSpPr>
          <a:xfrm>
            <a:off x="10907436" y="4857217"/>
            <a:ext cx="1227770" cy="1219095"/>
            <a:chOff x="2987253" y="5152527"/>
            <a:chExt cx="1227770" cy="1219095"/>
          </a:xfrm>
        </p:grpSpPr>
        <p:sp>
          <p:nvSpPr>
            <p:cNvPr id="302" name="Cloud 301">
              <a:extLst>
                <a:ext uri="{FF2B5EF4-FFF2-40B4-BE49-F238E27FC236}">
                  <a16:creationId xmlns:a16="http://schemas.microsoft.com/office/drawing/2014/main" id="{41D6BDA0-E97C-A340-98E7-01099FF602A4}"/>
                </a:ext>
              </a:extLst>
            </p:cNvPr>
            <p:cNvSpPr/>
            <p:nvPr/>
          </p:nvSpPr>
          <p:spPr>
            <a:xfrm>
              <a:off x="2987253" y="5326736"/>
              <a:ext cx="1227770" cy="104488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Site 6</a:t>
              </a: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BA1F5800-8DE2-1B4E-A9AF-0AC5EBDFF221}"/>
                </a:ext>
              </a:extLst>
            </p:cNvPr>
            <p:cNvSpPr/>
            <p:nvPr/>
          </p:nvSpPr>
          <p:spPr>
            <a:xfrm>
              <a:off x="3199751" y="5201415"/>
              <a:ext cx="458711" cy="445113"/>
            </a:xfrm>
            <a:prstGeom prst="roundRect">
              <a:avLst>
                <a:gd name="adj" fmla="val 26388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A7A5E35-06A5-0142-A82B-8C8FF71DD701}"/>
                </a:ext>
              </a:extLst>
            </p:cNvPr>
            <p:cNvSpPr/>
            <p:nvPr/>
          </p:nvSpPr>
          <p:spPr bwMode="auto">
            <a:xfrm>
              <a:off x="3355222" y="5152527"/>
              <a:ext cx="156647" cy="144575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5312090" y="876730"/>
            <a:ext cx="6284724" cy="4539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t" anchorCtr="0"/>
          <a:lstStyle/>
          <a:p>
            <a:pPr algn="ctr"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516042" y="4001952"/>
            <a:ext cx="158751" cy="11853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17" name="Oval 116"/>
          <p:cNvSpPr/>
          <p:nvPr/>
        </p:nvSpPr>
        <p:spPr bwMode="auto">
          <a:xfrm>
            <a:off x="6264436" y="4741163"/>
            <a:ext cx="158751" cy="11853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19" name="Oval 118"/>
          <p:cNvSpPr/>
          <p:nvPr/>
        </p:nvSpPr>
        <p:spPr bwMode="auto">
          <a:xfrm>
            <a:off x="7284062" y="5166654"/>
            <a:ext cx="158751" cy="11853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26" name="Oval 125"/>
          <p:cNvSpPr/>
          <p:nvPr/>
        </p:nvSpPr>
        <p:spPr bwMode="auto">
          <a:xfrm>
            <a:off x="8459230" y="5332553"/>
            <a:ext cx="158751" cy="11853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131" name="Curved Connector 130"/>
          <p:cNvCxnSpPr>
            <a:cxnSpLocks/>
            <a:stCxn id="404" idx="3"/>
            <a:endCxn id="180" idx="0"/>
          </p:cNvCxnSpPr>
          <p:nvPr/>
        </p:nvCxnSpPr>
        <p:spPr bwMode="auto">
          <a:xfrm>
            <a:off x="7936857" y="3806949"/>
            <a:ext cx="302598" cy="746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cxnSpLocks/>
            <a:stCxn id="172" idx="4"/>
            <a:endCxn id="480" idx="3"/>
          </p:cNvCxnSpPr>
          <p:nvPr/>
        </p:nvCxnSpPr>
        <p:spPr bwMode="auto">
          <a:xfrm rot="5400000">
            <a:off x="6313117" y="3166290"/>
            <a:ext cx="241819" cy="1804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cxnSpLocks/>
            <a:stCxn id="174" idx="4"/>
            <a:endCxn id="496" idx="3"/>
          </p:cNvCxnSpPr>
          <p:nvPr/>
        </p:nvCxnSpPr>
        <p:spPr bwMode="auto">
          <a:xfrm rot="16200000" flipH="1">
            <a:off x="6599367" y="3395049"/>
            <a:ext cx="685985" cy="17174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cxnSpLocks/>
            <a:stCxn id="428" idx="1"/>
            <a:endCxn id="126" idx="0"/>
          </p:cNvCxnSpPr>
          <p:nvPr/>
        </p:nvCxnSpPr>
        <p:spPr bwMode="auto">
          <a:xfrm rot="16200000" flipH="1">
            <a:off x="8424561" y="5218508"/>
            <a:ext cx="200552" cy="2753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cxnSpLocks/>
            <a:stCxn id="420" idx="3"/>
            <a:endCxn id="207" idx="3"/>
          </p:cNvCxnSpPr>
          <p:nvPr/>
        </p:nvCxnSpPr>
        <p:spPr bwMode="auto">
          <a:xfrm flipV="1">
            <a:off x="9624590" y="3071754"/>
            <a:ext cx="153792" cy="14895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738753" y="1740407"/>
            <a:ext cx="2089474" cy="86176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1600" dirty="0"/>
              <a:t>“SX1” virtual switching point located in: NYC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0448606" y="2224714"/>
            <a:ext cx="1635722" cy="86176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1600" dirty="0"/>
              <a:t>“SX3” </a:t>
            </a:r>
          </a:p>
          <a:p>
            <a:r>
              <a:rPr lang="en-US" sz="1600" dirty="0"/>
              <a:t>mapped to:  AMS</a:t>
            </a:r>
          </a:p>
        </p:txBody>
      </p:sp>
      <p:sp>
        <p:nvSpPr>
          <p:cNvPr id="197" name="Oval 196"/>
          <p:cNvSpPr/>
          <p:nvPr/>
        </p:nvSpPr>
        <p:spPr bwMode="auto">
          <a:xfrm>
            <a:off x="10054308" y="4996955"/>
            <a:ext cx="158751" cy="11853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99" name="Oval 198"/>
          <p:cNvSpPr/>
          <p:nvPr/>
        </p:nvSpPr>
        <p:spPr bwMode="auto">
          <a:xfrm>
            <a:off x="11066893" y="4259047"/>
            <a:ext cx="158751" cy="11853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200" name="Curved Connector 199"/>
          <p:cNvCxnSpPr>
            <a:cxnSpLocks/>
            <a:stCxn id="521" idx="1"/>
            <a:endCxn id="197" idx="0"/>
          </p:cNvCxnSpPr>
          <p:nvPr/>
        </p:nvCxnSpPr>
        <p:spPr bwMode="auto">
          <a:xfrm rot="5400000">
            <a:off x="9776192" y="4566206"/>
            <a:ext cx="788241" cy="7325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Curved Connector 200"/>
          <p:cNvCxnSpPr>
            <a:cxnSpLocks/>
            <a:stCxn id="210" idx="4"/>
            <a:endCxn id="472" idx="3"/>
          </p:cNvCxnSpPr>
          <p:nvPr/>
        </p:nvCxnSpPr>
        <p:spPr bwMode="auto">
          <a:xfrm rot="16200000" flipH="1">
            <a:off x="10279660" y="3126197"/>
            <a:ext cx="323770" cy="24279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urved Connector 205"/>
          <p:cNvCxnSpPr>
            <a:cxnSpLocks/>
            <a:stCxn id="371" idx="3"/>
            <a:endCxn id="247" idx="4"/>
          </p:cNvCxnSpPr>
          <p:nvPr/>
        </p:nvCxnSpPr>
        <p:spPr bwMode="auto">
          <a:xfrm flipV="1">
            <a:off x="8029496" y="1621903"/>
            <a:ext cx="236294" cy="6212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116566" y="2655597"/>
            <a:ext cx="1010252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600" dirty="0"/>
              <a:t>MANLAN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7916995" y="3422893"/>
            <a:ext cx="943201" cy="36932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600" dirty="0" err="1"/>
              <a:t>AMLight</a:t>
            </a:r>
            <a:endParaRPr lang="en-US" sz="1600" dirty="0"/>
          </a:p>
        </p:txBody>
      </p:sp>
      <p:sp>
        <p:nvSpPr>
          <p:cNvPr id="217" name="TextBox 216"/>
          <p:cNvSpPr txBox="1"/>
          <p:nvPr/>
        </p:nvSpPr>
        <p:spPr>
          <a:xfrm>
            <a:off x="8540387" y="2655597"/>
            <a:ext cx="1237945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600" dirty="0" err="1"/>
              <a:t>NetherLight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5016056" y="2899790"/>
            <a:ext cx="1190136" cy="73866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1300" dirty="0"/>
              <a:t>SDN</a:t>
            </a:r>
          </a:p>
          <a:p>
            <a:pPr algn="r"/>
            <a:r>
              <a:rPr lang="en-US" sz="1300" dirty="0"/>
              <a:t>Switching </a:t>
            </a:r>
          </a:p>
          <a:p>
            <a:pPr algn="r"/>
            <a:r>
              <a:rPr lang="en-US" sz="1300" dirty="0"/>
              <a:t>resource</a:t>
            </a:r>
          </a:p>
        </p:txBody>
      </p:sp>
      <p:cxnSp>
        <p:nvCxnSpPr>
          <p:cNvPr id="99" name="Curved Connector 98"/>
          <p:cNvCxnSpPr>
            <a:cxnSpLocks/>
            <a:stCxn id="480" idx="1"/>
            <a:endCxn id="115" idx="6"/>
          </p:cNvCxnSpPr>
          <p:nvPr/>
        </p:nvCxnSpPr>
        <p:spPr bwMode="auto">
          <a:xfrm rot="5400000">
            <a:off x="5698027" y="3869725"/>
            <a:ext cx="168261" cy="214727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cxnSpLocks/>
            <a:stCxn id="173" idx="4"/>
            <a:endCxn id="488" idx="3"/>
          </p:cNvCxnSpPr>
          <p:nvPr/>
        </p:nvCxnSpPr>
        <p:spPr bwMode="auto">
          <a:xfrm rot="16200000" flipH="1">
            <a:off x="6453010" y="3372532"/>
            <a:ext cx="477279" cy="256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cxnSpLocks/>
            <a:stCxn id="488" idx="1"/>
            <a:endCxn id="117" idx="0"/>
          </p:cNvCxnSpPr>
          <p:nvPr/>
        </p:nvCxnSpPr>
        <p:spPr bwMode="auto">
          <a:xfrm rot="5400000">
            <a:off x="6225491" y="4478630"/>
            <a:ext cx="380854" cy="1442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cxnSpLocks/>
            <a:stCxn id="496" idx="1"/>
            <a:endCxn id="119" idx="0"/>
          </p:cNvCxnSpPr>
          <p:nvPr/>
        </p:nvCxnSpPr>
        <p:spPr bwMode="auto">
          <a:xfrm rot="16200000" flipH="1">
            <a:off x="7070493" y="4873709"/>
            <a:ext cx="489628" cy="9626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cxnSpLocks/>
            <a:stCxn id="472" idx="1"/>
            <a:endCxn id="199" idx="1"/>
          </p:cNvCxnSpPr>
          <p:nvPr/>
        </p:nvCxnSpPr>
        <p:spPr bwMode="auto">
          <a:xfrm rot="16200000" flipH="1">
            <a:off x="10828896" y="4015159"/>
            <a:ext cx="256549" cy="26594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cxnSpLocks/>
            <a:stCxn id="209" idx="4"/>
            <a:endCxn id="521" idx="3"/>
          </p:cNvCxnSpPr>
          <p:nvPr/>
        </p:nvCxnSpPr>
        <p:spPr bwMode="auto">
          <a:xfrm rot="16200000" flipH="1">
            <a:off x="9970643" y="3272461"/>
            <a:ext cx="419676" cy="5291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cxnSpLocks/>
            <a:stCxn id="185" idx="4"/>
            <a:endCxn id="428" idx="3"/>
          </p:cNvCxnSpPr>
          <p:nvPr/>
        </p:nvCxnSpPr>
        <p:spPr bwMode="auto">
          <a:xfrm rot="16200000" flipH="1">
            <a:off x="8333217" y="4525004"/>
            <a:ext cx="250215" cy="10548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8422113" y="1924142"/>
            <a:ext cx="1317114" cy="3231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300" dirty="0"/>
              <a:t>Link resources</a:t>
            </a:r>
          </a:p>
        </p:txBody>
      </p:sp>
      <p:cxnSp>
        <p:nvCxnSpPr>
          <p:cNvPr id="169" name="Curved Connector 168"/>
          <p:cNvCxnSpPr>
            <a:cxnSpLocks/>
            <a:stCxn id="160" idx="0"/>
            <a:endCxn id="371" idx="1"/>
          </p:cNvCxnSpPr>
          <p:nvPr/>
        </p:nvCxnSpPr>
        <p:spPr bwMode="auto">
          <a:xfrm rot="5400000" flipH="1" flipV="1">
            <a:off x="6759781" y="1898371"/>
            <a:ext cx="595959" cy="73479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cxnSpLocks/>
            <a:stCxn id="176" idx="5"/>
            <a:endCxn id="404" idx="1"/>
          </p:cNvCxnSpPr>
          <p:nvPr/>
        </p:nvCxnSpPr>
        <p:spPr bwMode="auto">
          <a:xfrm rot="16200000" flipH="1">
            <a:off x="7067728" y="3117836"/>
            <a:ext cx="208402" cy="211846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178"/>
          <p:cNvCxnSpPr>
            <a:cxnSpLocks/>
            <a:stCxn id="183" idx="0"/>
            <a:endCxn id="420" idx="1"/>
          </p:cNvCxnSpPr>
          <p:nvPr/>
        </p:nvCxnSpPr>
        <p:spPr bwMode="auto">
          <a:xfrm rot="5400000" flipH="1" flipV="1">
            <a:off x="8728191" y="3768304"/>
            <a:ext cx="121920" cy="102645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6B66420-3618-6141-83AC-40D11FE87300}"/>
              </a:ext>
            </a:extLst>
          </p:cNvPr>
          <p:cNvGrpSpPr/>
          <p:nvPr/>
        </p:nvGrpSpPr>
        <p:grpSpPr>
          <a:xfrm>
            <a:off x="6380716" y="2560372"/>
            <a:ext cx="771935" cy="577555"/>
            <a:chOff x="1529483" y="4039480"/>
            <a:chExt cx="998481" cy="668561"/>
          </a:xfrm>
          <a:effectLst>
            <a:outerShdw blurRad="50800" dist="76200" dir="2700000" algn="tl" rotWithShape="0">
              <a:schemeClr val="tx1">
                <a:lumMod val="65000"/>
                <a:lumOff val="35000"/>
              </a:schemeClr>
            </a:outerShdw>
          </a:effectLst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6BC8120-1C20-1245-BBD2-A82512CCA681}"/>
                </a:ext>
              </a:extLst>
            </p:cNvPr>
            <p:cNvSpPr/>
            <p:nvPr/>
          </p:nvSpPr>
          <p:spPr>
            <a:xfrm>
              <a:off x="1529483" y="4086774"/>
              <a:ext cx="998481" cy="582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SX1</a:t>
              </a: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3041C82-E260-1945-B57C-70DB77EA8A94}"/>
                </a:ext>
              </a:extLst>
            </p:cNvPr>
            <p:cNvSpPr/>
            <p:nvPr/>
          </p:nvSpPr>
          <p:spPr bwMode="auto">
            <a:xfrm>
              <a:off x="1635752" y="404386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DC65968-B3D2-8340-9D15-07A0F6014470}"/>
                </a:ext>
              </a:extLst>
            </p:cNvPr>
            <p:cNvSpPr/>
            <p:nvPr/>
          </p:nvSpPr>
          <p:spPr bwMode="auto">
            <a:xfrm>
              <a:off x="1850631" y="4043385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E844B21-4E86-2743-BE30-ADBB7908DB7A}"/>
                </a:ext>
              </a:extLst>
            </p:cNvPr>
            <p:cNvSpPr/>
            <p:nvPr/>
          </p:nvSpPr>
          <p:spPr bwMode="auto">
            <a:xfrm>
              <a:off x="2065510" y="4039480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24D0830-10F2-FC49-9CA4-6E7C93D5329C}"/>
                </a:ext>
              </a:extLst>
            </p:cNvPr>
            <p:cNvSpPr/>
            <p:nvPr/>
          </p:nvSpPr>
          <p:spPr bwMode="auto">
            <a:xfrm>
              <a:off x="2280389" y="4042663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AE89A1D-81BA-924B-925A-184E5F0C7C5B}"/>
                </a:ext>
              </a:extLst>
            </p:cNvPr>
            <p:cNvSpPr/>
            <p:nvPr/>
          </p:nvSpPr>
          <p:spPr bwMode="auto">
            <a:xfrm>
              <a:off x="1635752" y="458680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A48A846-5BFD-2841-801E-8AC3AF4CB4B0}"/>
                </a:ext>
              </a:extLst>
            </p:cNvPr>
            <p:cNvSpPr/>
            <p:nvPr/>
          </p:nvSpPr>
          <p:spPr bwMode="auto">
            <a:xfrm>
              <a:off x="1850631" y="4586325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B99AA2E-5048-224C-94E3-BAF387435D1F}"/>
                </a:ext>
              </a:extLst>
            </p:cNvPr>
            <p:cNvSpPr/>
            <p:nvPr/>
          </p:nvSpPr>
          <p:spPr bwMode="auto">
            <a:xfrm>
              <a:off x="2065510" y="458950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012AE4CA-C4CE-164B-806E-BAAC7182F70A}"/>
                </a:ext>
              </a:extLst>
            </p:cNvPr>
            <p:cNvSpPr/>
            <p:nvPr/>
          </p:nvSpPr>
          <p:spPr bwMode="auto">
            <a:xfrm>
              <a:off x="2280389" y="4585603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D22F905-3E94-794E-A957-ABFC827320AD}"/>
              </a:ext>
            </a:extLst>
          </p:cNvPr>
          <p:cNvGrpSpPr/>
          <p:nvPr/>
        </p:nvGrpSpPr>
        <p:grpSpPr>
          <a:xfrm>
            <a:off x="8095931" y="3877836"/>
            <a:ext cx="771935" cy="577555"/>
            <a:chOff x="1529483" y="4039480"/>
            <a:chExt cx="998481" cy="668561"/>
          </a:xfrm>
          <a:effectLst>
            <a:outerShdw blurRad="50800" dist="76200" dir="2700000" algn="tl" rotWithShape="0">
              <a:schemeClr val="tx1">
                <a:lumMod val="65000"/>
                <a:lumOff val="35000"/>
              </a:schemeClr>
            </a:outerShdw>
          </a:effectLst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E3993-B0E9-EB46-8F67-0352F2F3D175}"/>
                </a:ext>
              </a:extLst>
            </p:cNvPr>
            <p:cNvSpPr/>
            <p:nvPr/>
          </p:nvSpPr>
          <p:spPr>
            <a:xfrm>
              <a:off x="1529483" y="4086777"/>
              <a:ext cx="998481" cy="582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SX2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B25AD62-589A-9A44-BA85-C9F31D0237E5}"/>
                </a:ext>
              </a:extLst>
            </p:cNvPr>
            <p:cNvSpPr/>
            <p:nvPr/>
          </p:nvSpPr>
          <p:spPr bwMode="auto">
            <a:xfrm>
              <a:off x="1635752" y="404386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B77DF71B-609B-364A-8D1E-E79E1B6E96FC}"/>
                </a:ext>
              </a:extLst>
            </p:cNvPr>
            <p:cNvSpPr/>
            <p:nvPr/>
          </p:nvSpPr>
          <p:spPr bwMode="auto">
            <a:xfrm>
              <a:off x="1850632" y="4043384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81B46BE-6669-534F-97A7-7C6A319DC17A}"/>
                </a:ext>
              </a:extLst>
            </p:cNvPr>
            <p:cNvSpPr/>
            <p:nvPr/>
          </p:nvSpPr>
          <p:spPr bwMode="auto">
            <a:xfrm>
              <a:off x="2065510" y="4039480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633DA41-249C-B944-AA28-07417023A12B}"/>
                </a:ext>
              </a:extLst>
            </p:cNvPr>
            <p:cNvSpPr/>
            <p:nvPr/>
          </p:nvSpPr>
          <p:spPr bwMode="auto">
            <a:xfrm>
              <a:off x="2280389" y="4042663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8EF1ADE-04B9-5A42-A20D-EA74A7129054}"/>
                </a:ext>
              </a:extLst>
            </p:cNvPr>
            <p:cNvSpPr/>
            <p:nvPr/>
          </p:nvSpPr>
          <p:spPr bwMode="auto">
            <a:xfrm>
              <a:off x="1635752" y="458680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68AF618-A065-F441-A3CA-CC87E92C7D1E}"/>
                </a:ext>
              </a:extLst>
            </p:cNvPr>
            <p:cNvSpPr/>
            <p:nvPr/>
          </p:nvSpPr>
          <p:spPr bwMode="auto">
            <a:xfrm>
              <a:off x="1850631" y="4586325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399F9E4-4E59-A543-B759-D263669DFFA6}"/>
                </a:ext>
              </a:extLst>
            </p:cNvPr>
            <p:cNvSpPr/>
            <p:nvPr/>
          </p:nvSpPr>
          <p:spPr bwMode="auto">
            <a:xfrm>
              <a:off x="2065510" y="458950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FF66D1E-C4A4-2F41-98CD-14D5E511CAF7}"/>
                </a:ext>
              </a:extLst>
            </p:cNvPr>
            <p:cNvSpPr/>
            <p:nvPr/>
          </p:nvSpPr>
          <p:spPr bwMode="auto">
            <a:xfrm>
              <a:off x="2280389" y="4585603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D3D5F64-12AE-274E-B2E0-708E39D42162}"/>
              </a:ext>
            </a:extLst>
          </p:cNvPr>
          <p:cNvGrpSpPr/>
          <p:nvPr/>
        </p:nvGrpSpPr>
        <p:grpSpPr>
          <a:xfrm>
            <a:off x="9678250" y="2511527"/>
            <a:ext cx="771935" cy="577555"/>
            <a:chOff x="1529483" y="4039480"/>
            <a:chExt cx="998481" cy="668561"/>
          </a:xfrm>
          <a:effectLst>
            <a:outerShdw blurRad="50800" dist="76200" dir="2700000" algn="tl" rotWithShape="0">
              <a:schemeClr val="tx1">
                <a:lumMod val="65000"/>
                <a:lumOff val="35000"/>
              </a:schemeClr>
            </a:outerShdw>
          </a:effectLst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BCCA7D2-44A4-5C4E-8CFB-D9640FFAF7B8}"/>
                </a:ext>
              </a:extLst>
            </p:cNvPr>
            <p:cNvSpPr/>
            <p:nvPr/>
          </p:nvSpPr>
          <p:spPr>
            <a:xfrm>
              <a:off x="1529483" y="4086774"/>
              <a:ext cx="998481" cy="582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SX3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E9FA1E2-D408-EA41-8DDA-85ECB4AE530D}"/>
                </a:ext>
              </a:extLst>
            </p:cNvPr>
            <p:cNvSpPr/>
            <p:nvPr/>
          </p:nvSpPr>
          <p:spPr bwMode="auto">
            <a:xfrm>
              <a:off x="1635752" y="404386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626293D-803E-434B-A07E-760B478B19CC}"/>
                </a:ext>
              </a:extLst>
            </p:cNvPr>
            <p:cNvSpPr/>
            <p:nvPr/>
          </p:nvSpPr>
          <p:spPr bwMode="auto">
            <a:xfrm>
              <a:off x="1850631" y="4043385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3DC9E79-F132-7D41-BAB2-84CCFB3AB0EA}"/>
                </a:ext>
              </a:extLst>
            </p:cNvPr>
            <p:cNvSpPr/>
            <p:nvPr/>
          </p:nvSpPr>
          <p:spPr bwMode="auto">
            <a:xfrm>
              <a:off x="2065510" y="4039480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4A52E0B1-ADEF-0041-85D1-3CE94AA28687}"/>
                </a:ext>
              </a:extLst>
            </p:cNvPr>
            <p:cNvSpPr/>
            <p:nvPr/>
          </p:nvSpPr>
          <p:spPr bwMode="auto">
            <a:xfrm>
              <a:off x="2280389" y="4042663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0B3BE0B-903C-F846-AC9F-56602C89333B}"/>
                </a:ext>
              </a:extLst>
            </p:cNvPr>
            <p:cNvSpPr/>
            <p:nvPr/>
          </p:nvSpPr>
          <p:spPr bwMode="auto">
            <a:xfrm>
              <a:off x="1635752" y="458680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BB255FF-18B8-AA40-ACC6-0C80DC6BB9E5}"/>
                </a:ext>
              </a:extLst>
            </p:cNvPr>
            <p:cNvSpPr/>
            <p:nvPr/>
          </p:nvSpPr>
          <p:spPr bwMode="auto">
            <a:xfrm>
              <a:off x="1850631" y="4586325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215A6E1-73F4-A14E-8FE8-111FFBCF49CF}"/>
                </a:ext>
              </a:extLst>
            </p:cNvPr>
            <p:cNvSpPr/>
            <p:nvPr/>
          </p:nvSpPr>
          <p:spPr bwMode="auto">
            <a:xfrm>
              <a:off x="2065510" y="4589508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ADD34EF-AE2B-E44F-9AD1-820C1E1A11ED}"/>
                </a:ext>
              </a:extLst>
            </p:cNvPr>
            <p:cNvSpPr/>
            <p:nvPr/>
          </p:nvSpPr>
          <p:spPr bwMode="auto">
            <a:xfrm>
              <a:off x="2280389" y="4585603"/>
              <a:ext cx="158751" cy="118533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</p:grpSp>
      <p:cxnSp>
        <p:nvCxnSpPr>
          <p:cNvPr id="222" name="Curved Connector 221">
            <a:extLst>
              <a:ext uri="{FF2B5EF4-FFF2-40B4-BE49-F238E27FC236}">
                <a16:creationId xmlns:a16="http://schemas.microsoft.com/office/drawing/2014/main" id="{2F1F7196-E1B8-D24D-9DF4-B04E9B65951F}"/>
              </a:ext>
            </a:extLst>
          </p:cNvPr>
          <p:cNvCxnSpPr>
            <a:cxnSpLocks/>
            <a:stCxn id="203" idx="0"/>
            <a:endCxn id="382" idx="3"/>
          </p:cNvCxnSpPr>
          <p:nvPr/>
        </p:nvCxnSpPr>
        <p:spPr bwMode="auto">
          <a:xfrm rot="16200000" flipV="1">
            <a:off x="9658924" y="2016428"/>
            <a:ext cx="520323" cy="469876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Curved Connector 222">
            <a:extLst>
              <a:ext uri="{FF2B5EF4-FFF2-40B4-BE49-F238E27FC236}">
                <a16:creationId xmlns:a16="http://schemas.microsoft.com/office/drawing/2014/main" id="{468C0C0A-43DA-C143-B8F4-A320837B90BF}"/>
              </a:ext>
            </a:extLst>
          </p:cNvPr>
          <p:cNvCxnSpPr>
            <a:cxnSpLocks/>
            <a:stCxn id="182" idx="0"/>
            <a:endCxn id="390" idx="1"/>
          </p:cNvCxnSpPr>
          <p:nvPr/>
        </p:nvCxnSpPr>
        <p:spPr bwMode="auto">
          <a:xfrm rot="16200000" flipV="1">
            <a:off x="7706922" y="3013054"/>
            <a:ext cx="1633028" cy="9653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956FFDB1-F4DB-F847-B49B-A793EEB3613B}"/>
              </a:ext>
            </a:extLst>
          </p:cNvPr>
          <p:cNvCxnSpPr>
            <a:cxnSpLocks/>
            <a:stCxn id="390" idx="3"/>
            <a:endCxn id="225" idx="4"/>
          </p:cNvCxnSpPr>
          <p:nvPr/>
        </p:nvCxnSpPr>
        <p:spPr bwMode="auto">
          <a:xfrm rot="16200000" flipV="1">
            <a:off x="8398456" y="1698470"/>
            <a:ext cx="146783" cy="664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Curved Connector 227">
            <a:extLst>
              <a:ext uri="{FF2B5EF4-FFF2-40B4-BE49-F238E27FC236}">
                <a16:creationId xmlns:a16="http://schemas.microsoft.com/office/drawing/2014/main" id="{3B40E8B3-B113-3A47-99E6-D4E4A3300914}"/>
              </a:ext>
            </a:extLst>
          </p:cNvPr>
          <p:cNvCxnSpPr>
            <a:cxnSpLocks/>
            <a:stCxn id="382" idx="1"/>
            <a:endCxn id="248" idx="4"/>
          </p:cNvCxnSpPr>
          <p:nvPr/>
        </p:nvCxnSpPr>
        <p:spPr bwMode="auto">
          <a:xfrm rot="10800000">
            <a:off x="8661459" y="1629322"/>
            <a:ext cx="216671" cy="39975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37BBB0B-EC4E-954E-A100-FD42B50CC07E}"/>
              </a:ext>
            </a:extLst>
          </p:cNvPr>
          <p:cNvGrpSpPr/>
          <p:nvPr/>
        </p:nvGrpSpPr>
        <p:grpSpPr>
          <a:xfrm>
            <a:off x="8166943" y="1025823"/>
            <a:ext cx="577114" cy="603498"/>
            <a:chOff x="10235668" y="1965582"/>
            <a:chExt cx="577114" cy="603498"/>
          </a:xfrm>
        </p:grpSpPr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4A9CF542-2111-C14F-9AF1-8703B57D3505}"/>
                </a:ext>
              </a:extLst>
            </p:cNvPr>
            <p:cNvSpPr/>
            <p:nvPr/>
          </p:nvSpPr>
          <p:spPr>
            <a:xfrm>
              <a:off x="10235668" y="1965582"/>
              <a:ext cx="577114" cy="522601"/>
            </a:xfrm>
            <a:prstGeom prst="roundRect">
              <a:avLst>
                <a:gd name="adj" fmla="val 26388"/>
              </a:avLst>
            </a:prstGeom>
            <a:solidFill>
              <a:schemeClr val="accent2"/>
            </a:solidFill>
            <a:effectLst>
              <a:outerShdw blurRad="50800" dist="50800" dir="2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extrusionH="25400"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CTL1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5CBF26C4-04C1-7842-9862-812B11C869F7}"/>
                </a:ext>
              </a:extLst>
            </p:cNvPr>
            <p:cNvSpPr/>
            <p:nvPr/>
          </p:nvSpPr>
          <p:spPr bwMode="auto">
            <a:xfrm>
              <a:off x="10462227" y="2428178"/>
              <a:ext cx="150046" cy="139981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CB25614-06DE-FA46-8FC4-05372D0AA55C}"/>
                </a:ext>
              </a:extLst>
            </p:cNvPr>
            <p:cNvSpPr/>
            <p:nvPr/>
          </p:nvSpPr>
          <p:spPr bwMode="auto">
            <a:xfrm>
              <a:off x="10259492" y="2421681"/>
              <a:ext cx="150046" cy="139981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B762E3D-E48E-8848-AE3E-FFF4AEF024E5}"/>
                </a:ext>
              </a:extLst>
            </p:cNvPr>
            <p:cNvSpPr/>
            <p:nvPr/>
          </p:nvSpPr>
          <p:spPr bwMode="auto">
            <a:xfrm>
              <a:off x="10655160" y="2429099"/>
              <a:ext cx="150046" cy="139981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400" dirty="0"/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64D6BD62-28E6-754A-A5EC-8EB043906FE8}"/>
              </a:ext>
            </a:extLst>
          </p:cNvPr>
          <p:cNvSpPr txBox="1"/>
          <p:nvPr/>
        </p:nvSpPr>
        <p:spPr>
          <a:xfrm>
            <a:off x="8721398" y="1295618"/>
            <a:ext cx="1792244" cy="3231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300" dirty="0"/>
              <a:t>“CTL1” VM  resources</a:t>
            </a:r>
          </a:p>
        </p:txBody>
      </p:sp>
      <p:cxnSp>
        <p:nvCxnSpPr>
          <p:cNvPr id="284" name="Curved Connector 283">
            <a:extLst>
              <a:ext uri="{FF2B5EF4-FFF2-40B4-BE49-F238E27FC236}">
                <a16:creationId xmlns:a16="http://schemas.microsoft.com/office/drawing/2014/main" id="{EBE0F601-F0C1-404D-A5A4-CD68FBC8FCAF}"/>
              </a:ext>
            </a:extLst>
          </p:cNvPr>
          <p:cNvCxnSpPr>
            <a:cxnSpLocks/>
            <a:stCxn id="117" idx="3"/>
            <a:endCxn id="277" idx="0"/>
          </p:cNvCxnSpPr>
          <p:nvPr/>
        </p:nvCxnSpPr>
        <p:spPr bwMode="auto">
          <a:xfrm rot="5400000">
            <a:off x="5751051" y="4792855"/>
            <a:ext cx="487152" cy="58611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Curved Connector 330">
            <a:extLst>
              <a:ext uri="{FF2B5EF4-FFF2-40B4-BE49-F238E27FC236}">
                <a16:creationId xmlns:a16="http://schemas.microsoft.com/office/drawing/2014/main" id="{F4C785CA-07F8-B14E-B08B-E4F21A03C45D}"/>
              </a:ext>
            </a:extLst>
          </p:cNvPr>
          <p:cNvCxnSpPr>
            <a:cxnSpLocks/>
            <a:stCxn id="199" idx="4"/>
            <a:endCxn id="304" idx="0"/>
          </p:cNvCxnSpPr>
          <p:nvPr/>
        </p:nvCxnSpPr>
        <p:spPr bwMode="auto">
          <a:xfrm rot="16200000" flipH="1">
            <a:off x="11010181" y="4513668"/>
            <a:ext cx="479637" cy="20746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Curved Connector 348">
            <a:extLst>
              <a:ext uri="{FF2B5EF4-FFF2-40B4-BE49-F238E27FC236}">
                <a16:creationId xmlns:a16="http://schemas.microsoft.com/office/drawing/2014/main" id="{40BEA6BE-2661-9F4D-BD66-67FB2B8B630D}"/>
              </a:ext>
            </a:extLst>
          </p:cNvPr>
          <p:cNvCxnSpPr>
            <a:cxnSpLocks/>
            <a:stCxn id="170" idx="0"/>
            <a:endCxn id="412" idx="1"/>
          </p:cNvCxnSpPr>
          <p:nvPr/>
        </p:nvCxnSpPr>
        <p:spPr bwMode="auto">
          <a:xfrm rot="5400000" flipH="1" flipV="1">
            <a:off x="7057312" y="2265099"/>
            <a:ext cx="94451" cy="496097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Curved Connector 351">
            <a:extLst>
              <a:ext uri="{FF2B5EF4-FFF2-40B4-BE49-F238E27FC236}">
                <a16:creationId xmlns:a16="http://schemas.microsoft.com/office/drawing/2014/main" id="{A4ED0636-CAF2-B147-8BDC-82612EC75435}"/>
              </a:ext>
            </a:extLst>
          </p:cNvPr>
          <p:cNvCxnSpPr>
            <a:cxnSpLocks/>
            <a:stCxn id="412" idx="3"/>
            <a:endCxn id="191" idx="0"/>
          </p:cNvCxnSpPr>
          <p:nvPr/>
        </p:nvCxnSpPr>
        <p:spPr bwMode="auto">
          <a:xfrm>
            <a:off x="9412696" y="2465921"/>
            <a:ext cx="575203" cy="48979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1F883484-1F1D-BC4D-BF64-A8E12B3733FA}"/>
              </a:ext>
            </a:extLst>
          </p:cNvPr>
          <p:cNvSpPr txBox="1"/>
          <p:nvPr/>
        </p:nvSpPr>
        <p:spPr>
          <a:xfrm>
            <a:off x="7144955" y="3943147"/>
            <a:ext cx="943201" cy="5232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300" dirty="0"/>
              <a:t>Link resources</a:t>
            </a: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A6A6CB45-AC30-1447-8827-FCA12A92F818}"/>
              </a:ext>
            </a:extLst>
          </p:cNvPr>
          <p:cNvGrpSpPr/>
          <p:nvPr/>
        </p:nvGrpSpPr>
        <p:grpSpPr>
          <a:xfrm rot="20090892">
            <a:off x="7341879" y="1767476"/>
            <a:ext cx="776829" cy="113942"/>
            <a:chOff x="7522253" y="2810295"/>
            <a:chExt cx="1726905" cy="493680"/>
          </a:xfrm>
        </p:grpSpPr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CAA8819F-66A5-E34A-965E-2B4A7F36E201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6127861D-7C49-9A40-80E9-EB711948914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0587AD98-A1C8-FF44-B8F7-3352775F6464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65FC7986-753B-2D48-BE08-296084ADEE29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723A1EB3-B2E8-AA44-A614-D85603F1692E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DE595BF9-1B09-8444-9AAC-3580D9B4E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869FB848-1D6F-B645-B275-87090A627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77A2383-97F9-DE44-AD2C-D135463A24BF}"/>
              </a:ext>
            </a:extLst>
          </p:cNvPr>
          <p:cNvGrpSpPr/>
          <p:nvPr/>
        </p:nvGrpSpPr>
        <p:grpSpPr>
          <a:xfrm rot="1306246">
            <a:off x="8780214" y="1788608"/>
            <a:ext cx="1009863" cy="86388"/>
            <a:chOff x="7522253" y="2810295"/>
            <a:chExt cx="1726905" cy="493680"/>
          </a:xfrm>
        </p:grpSpPr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6FE404A-6385-494A-B942-3775D1F29F92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F7859D7D-BE4F-E348-ABE0-4DB0F0D62FC1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6C6D7903-3F34-CE43-98C5-1DEFD634D71C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23A37BA9-9219-0E4C-9DE3-EB460CA89B5A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5A184D1-C2F7-8A4A-866E-1FAE9DB5D0C1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611A6560-01A2-A340-9E3D-BD90284732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5AD5EA6-94FF-BA4C-A213-588E36DBB5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43C37735-235C-8A4A-BE9E-B006B4F6F8E3}"/>
              </a:ext>
            </a:extLst>
          </p:cNvPr>
          <p:cNvGrpSpPr/>
          <p:nvPr/>
        </p:nvGrpSpPr>
        <p:grpSpPr>
          <a:xfrm rot="16200000">
            <a:off x="8201899" y="1954733"/>
            <a:ext cx="546428" cy="105874"/>
            <a:chOff x="7522253" y="2810295"/>
            <a:chExt cx="1726905" cy="493680"/>
          </a:xfrm>
        </p:grpSpPr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B69A23AB-9515-BE48-BC00-6167B7989E68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13E27B5-6AB5-7A41-A400-B53855436245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CFA94A92-321F-B948-A24A-194E08AAB684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4CEEE05-9A24-9B47-AEF7-73DDBFAA926A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24EB549-B4BD-7C44-A068-33EACB2C8B64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CDD27B4-315A-6343-8081-9EF05D1DF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4F6F4662-FEEA-4347-AF4D-1CF0D44FE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E4FE57FF-0897-2344-B1B9-78DFCF8D7104}"/>
              </a:ext>
            </a:extLst>
          </p:cNvPr>
          <p:cNvGrpSpPr/>
          <p:nvPr/>
        </p:nvGrpSpPr>
        <p:grpSpPr>
          <a:xfrm rot="2160662">
            <a:off x="7136692" y="3510071"/>
            <a:ext cx="947925" cy="119411"/>
            <a:chOff x="7522253" y="2810295"/>
            <a:chExt cx="1726905" cy="493680"/>
          </a:xfrm>
        </p:grpSpPr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EAF523C-81EF-CE4D-972B-6EE07FAB3754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0E398880-4844-2842-A1F6-90B8957FB113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05913E80-0391-9A47-9684-EC99AD164C4E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2C9A0FFE-EBF3-4C4A-BB45-03427E2FB1EA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276372BC-C893-C344-80A6-54A1F416DB6F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D5DA76B8-C7D4-874E-9A3D-89957C6E0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4BA2CED0-D890-1747-8C44-D1E4DCF5A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F15D023B-46CF-104A-977F-C10156AAD5B2}"/>
              </a:ext>
            </a:extLst>
          </p:cNvPr>
          <p:cNvGrpSpPr/>
          <p:nvPr/>
        </p:nvGrpSpPr>
        <p:grpSpPr>
          <a:xfrm>
            <a:off x="7246847" y="2404045"/>
            <a:ext cx="2275835" cy="123624"/>
            <a:chOff x="7560088" y="2810295"/>
            <a:chExt cx="1639596" cy="493680"/>
          </a:xfrm>
        </p:grpSpPr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A9D36FF-BD1E-A247-888E-F276226022D5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D937E8-A607-5D48-820A-8A27E174C4A5}"/>
                </a:ext>
              </a:extLst>
            </p:cNvPr>
            <p:cNvCxnSpPr>
              <a:cxnSpLocks/>
            </p:cNvCxnSpPr>
            <p:nvPr/>
          </p:nvCxnSpPr>
          <p:spPr>
            <a:xfrm>
              <a:off x="7566492" y="3303975"/>
              <a:ext cx="64012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F9E2D271-D2AB-7342-8322-CA591AA2DE1B}"/>
                </a:ext>
              </a:extLst>
            </p:cNvPr>
            <p:cNvCxnSpPr>
              <a:cxnSpLocks/>
            </p:cNvCxnSpPr>
            <p:nvPr/>
          </p:nvCxnSpPr>
          <p:spPr>
            <a:xfrm>
              <a:off x="7560088" y="2810295"/>
              <a:ext cx="68304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00D73139-A938-D143-A4CE-9CAB343F8268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DF3A32A7-2EBA-EE45-93A5-EB1AB8B6C606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71C626F8-F19A-8A42-9230-D9AD666ED3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66802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061DE1F-CB8E-604F-AF9C-8CEAD428B0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55384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D2741338-890E-6C45-BA62-C317ED5D8B40}"/>
              </a:ext>
            </a:extLst>
          </p:cNvPr>
          <p:cNvGrpSpPr/>
          <p:nvPr/>
        </p:nvGrpSpPr>
        <p:grpSpPr>
          <a:xfrm rot="19532845">
            <a:off x="8683163" y="3420941"/>
            <a:ext cx="1106426" cy="132055"/>
            <a:chOff x="7522253" y="2810295"/>
            <a:chExt cx="1726905" cy="493680"/>
          </a:xfrm>
        </p:grpSpPr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2D64F095-A71F-4E4D-9AF1-DA8F35F8FF70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A4A62AA9-1263-7541-9CC4-5C7EA2C5B61E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CCD25AC-8A6A-4E41-B4CC-5B4796C5B30D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8A8B6AD5-2473-2149-A273-9AE343F576BF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8B5CA85-9CD0-C649-B54D-2B0116926EB5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88B5D48-BE70-B349-B1FC-83C1B6A06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12DA2369-657A-F349-B7E9-D3260C799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4AA061D-757C-ED47-882A-5A66D9361E2E}"/>
              </a:ext>
            </a:extLst>
          </p:cNvPr>
          <p:cNvGrpSpPr/>
          <p:nvPr/>
        </p:nvGrpSpPr>
        <p:grpSpPr>
          <a:xfrm rot="16200000">
            <a:off x="8261335" y="4849109"/>
            <a:ext cx="499328" cy="132387"/>
            <a:chOff x="7522253" y="2810295"/>
            <a:chExt cx="1726905" cy="493680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FC849F95-9B56-5548-8EAC-6CC1C8EBB2D8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E6461E84-F457-8D42-9B8B-4346BB866E08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57237B8-61BC-4246-BF39-3C7213F610C1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2770FC8F-EF32-CE48-AB00-D89B6609AC62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71F28CD7-5531-8C40-8761-B095295C2924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DB6E6D9-A41F-1E4D-9310-D9C1E3E9F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6DEBF27C-EEE5-4948-9EC8-63EEA84E2C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D3940D17-06E9-9D4D-9F6D-8BAD7B65755F}"/>
              </a:ext>
            </a:extLst>
          </p:cNvPr>
          <p:cNvGrpSpPr/>
          <p:nvPr/>
        </p:nvGrpSpPr>
        <p:grpSpPr>
          <a:xfrm rot="14809679">
            <a:off x="10305946" y="3638958"/>
            <a:ext cx="772522" cy="145435"/>
            <a:chOff x="7522253" y="2810295"/>
            <a:chExt cx="1726905" cy="493680"/>
          </a:xfrm>
        </p:grpSpPr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76BA9658-108F-894B-B461-FC69ADA52E7B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50A12697-0C47-AE46-871A-B2E2B8E02A53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3EA7B418-6186-D041-81E2-A055E4A8BB66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22B0E685-FF8F-EC4C-A693-6FED4227CD19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254D79B4-9105-6D46-8FF2-8264D47D56CE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1151B8F6-4F75-1E41-81E9-4B5D198D3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1D973EF9-94DB-0A44-8D2C-9CC4E6218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8231A033-288C-604E-A042-58BB1E3479C2}"/>
              </a:ext>
            </a:extLst>
          </p:cNvPr>
          <p:cNvGrpSpPr/>
          <p:nvPr/>
        </p:nvGrpSpPr>
        <p:grpSpPr>
          <a:xfrm rot="18683165">
            <a:off x="5719094" y="3553774"/>
            <a:ext cx="799520" cy="157609"/>
            <a:chOff x="7522253" y="2810295"/>
            <a:chExt cx="1726905" cy="493680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7AD09023-187F-E341-861F-187704A6189A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EB37EE30-58B1-0347-A3D4-368BB7C96C8A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11750EAB-3BA9-E047-A3D1-25DDC21AE5EE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A6FA441D-9324-754C-B048-2D7A35EED9C7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3AEBC3D4-6017-084A-B10B-B4B0676C66EE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5150C135-E960-9A4E-A359-B12F1BC1A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9F1E74DF-EDE0-5E42-B2B8-015441DD8A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3395179B-B87B-0344-90D1-DBBAA28B7182}"/>
              </a:ext>
            </a:extLst>
          </p:cNvPr>
          <p:cNvGrpSpPr/>
          <p:nvPr/>
        </p:nvGrpSpPr>
        <p:grpSpPr>
          <a:xfrm rot="17119370">
            <a:off x="6140299" y="3904473"/>
            <a:ext cx="902231" cy="156369"/>
            <a:chOff x="7522253" y="2810295"/>
            <a:chExt cx="1726905" cy="493680"/>
          </a:xfrm>
        </p:grpSpPr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497BBA46-14E4-1943-9109-EAB38F8856EB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CA8AF60-509C-5548-8EED-2548C5098F00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F13D60C-3335-E046-9A8E-7DE6CBACC94C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778BAB1C-36E6-3D45-9829-BA627F5113BC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574F63B7-C3C1-9E4A-B780-813FAA7E2006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2CE44736-368E-6C40-915D-EC28B7B68C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B67A9721-7908-F546-B356-81E48C670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CD7B4C62-B22C-B34D-9054-9DC94CBFC131}"/>
              </a:ext>
            </a:extLst>
          </p:cNvPr>
          <p:cNvGrpSpPr/>
          <p:nvPr/>
        </p:nvGrpSpPr>
        <p:grpSpPr>
          <a:xfrm rot="15261178">
            <a:off x="6631034" y="4177705"/>
            <a:ext cx="1030835" cy="137117"/>
            <a:chOff x="7522253" y="2810295"/>
            <a:chExt cx="1726905" cy="493680"/>
          </a:xfrm>
        </p:grpSpPr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3C5839FF-00CF-1E4F-8695-90E477956BFC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E394890B-A79C-CD4C-82B0-9EFF8D6E39C7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A029DF0-7D32-C64A-A426-1B1B72FECE07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26D8647F-F342-EC40-A667-9939A6CC3278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8A06F0E0-7E21-0D4F-8652-210C8F8FD503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400E957F-7695-544E-9290-D541166A6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A32A70B2-04EC-464F-B9EC-93E8684072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597F8D33-FE7F-5C46-B32D-10C6F7EB161F}"/>
              </a:ext>
            </a:extLst>
          </p:cNvPr>
          <p:cNvGrpSpPr/>
          <p:nvPr/>
        </p:nvGrpSpPr>
        <p:grpSpPr>
          <a:xfrm rot="16200000">
            <a:off x="9799649" y="3781061"/>
            <a:ext cx="814428" cy="148417"/>
            <a:chOff x="7522253" y="2810295"/>
            <a:chExt cx="1726905" cy="493680"/>
          </a:xfrm>
        </p:grpSpPr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D4D8E63C-98A3-AD4C-8426-A8F8A8B7C2BB}"/>
                </a:ext>
              </a:extLst>
            </p:cNvPr>
            <p:cNvCxnSpPr/>
            <p:nvPr/>
          </p:nvCxnSpPr>
          <p:spPr>
            <a:xfrm>
              <a:off x="7636260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D043D9D8-84DE-9948-B922-B886669C1320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65" y="330397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0E7AFA24-9DAF-934E-92DE-78D5A9CDF73A}"/>
                </a:ext>
              </a:extLst>
            </p:cNvPr>
            <p:cNvCxnSpPr>
              <a:cxnSpLocks/>
            </p:cNvCxnSpPr>
            <p:nvPr/>
          </p:nvCxnSpPr>
          <p:spPr>
            <a:xfrm>
              <a:off x="7522253" y="2810295"/>
              <a:ext cx="106139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A7D8D5E2-C4B5-D348-BDF1-4C2FB873F35D}"/>
                </a:ext>
              </a:extLst>
            </p:cNvPr>
            <p:cNvSpPr/>
            <p:nvPr/>
          </p:nvSpPr>
          <p:spPr>
            <a:xfrm>
              <a:off x="7636266" y="2908732"/>
              <a:ext cx="1484180" cy="297318"/>
            </a:xfrm>
            <a:prstGeom prst="rect">
              <a:avLst/>
            </a:prstGeom>
            <a:solidFill>
              <a:srgbClr val="161DFF"/>
            </a:solidFill>
            <a:ln w="38100">
              <a:solidFill>
                <a:srgbClr val="161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246E1C-9A44-5E4B-9F48-F1E2AC9D3816}"/>
                </a:ext>
              </a:extLst>
            </p:cNvPr>
            <p:cNvCxnSpPr/>
            <p:nvPr/>
          </p:nvCxnSpPr>
          <p:spPr>
            <a:xfrm flipH="1">
              <a:off x="9126696" y="2817326"/>
              <a:ext cx="0" cy="48140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1062559F-816F-8E4C-9EC1-FCF289260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2882" y="3303975"/>
              <a:ext cx="114007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D4EFC711-67A1-4041-BB40-BFF9881986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5153" y="2810295"/>
              <a:ext cx="114005" cy="0"/>
            </a:xfrm>
            <a:prstGeom prst="line">
              <a:avLst/>
            </a:prstGeom>
            <a:solidFill>
              <a:srgbClr val="161DFF"/>
            </a:solidFill>
            <a:ln w="38100" cap="rnd">
              <a:solidFill>
                <a:srgbClr val="161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1" name="Right Arrow 540">
            <a:extLst>
              <a:ext uri="{FF2B5EF4-FFF2-40B4-BE49-F238E27FC236}">
                <a16:creationId xmlns:a16="http://schemas.microsoft.com/office/drawing/2014/main" id="{77BDD4BA-E407-C64D-9943-FBE8FF426984}"/>
              </a:ext>
            </a:extLst>
          </p:cNvPr>
          <p:cNvSpPr/>
          <p:nvPr/>
        </p:nvSpPr>
        <p:spPr>
          <a:xfrm>
            <a:off x="4374730" y="2486058"/>
            <a:ext cx="854634" cy="1351115"/>
          </a:xfrm>
          <a:prstGeom prst="rightArrow">
            <a:avLst/>
          </a:prstGeom>
          <a:solidFill>
            <a:srgbClr val="991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CF96344B-20D0-1549-ADAD-DD1645A4D5E1}"/>
              </a:ext>
            </a:extLst>
          </p:cNvPr>
          <p:cNvSpPr txBox="1"/>
          <p:nvPr/>
        </p:nvSpPr>
        <p:spPr>
          <a:xfrm>
            <a:off x="8884609" y="3921648"/>
            <a:ext cx="53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SAO</a:t>
            </a:r>
          </a:p>
        </p:txBody>
      </p:sp>
    </p:spTree>
    <p:extLst>
      <p:ext uri="{BB962C8B-B14F-4D97-AF65-F5344CB8AC3E}">
        <p14:creationId xmlns:p14="http://schemas.microsoft.com/office/powerpoint/2010/main" val="314903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2F74-70F2-BC41-BF25-54883E2F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Open </a:t>
            </a:r>
            <a:r>
              <a:rPr lang="en-US" dirty="0" err="1"/>
              <a:t>eXchange</a:t>
            </a:r>
            <a:r>
              <a:rPr lang="en-US" dirty="0"/>
              <a:t> Point</a:t>
            </a:r>
            <a:br>
              <a:rPr lang="en-US" dirty="0"/>
            </a:br>
            <a:endParaRPr lang="en-US" sz="2400" dirty="0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3979F7B-B8AC-834A-BDFC-D780B3DF2C10}"/>
              </a:ext>
            </a:extLst>
          </p:cNvPr>
          <p:cNvSpPr/>
          <p:nvPr/>
        </p:nvSpPr>
        <p:spPr>
          <a:xfrm>
            <a:off x="4097525" y="2656942"/>
            <a:ext cx="2091278" cy="1137425"/>
          </a:xfrm>
          <a:prstGeom prst="roundRect">
            <a:avLst>
              <a:gd name="adj" fmla="val 10460"/>
            </a:avLst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109B191-6EF5-534C-A55F-5B026F989EEB}"/>
              </a:ext>
            </a:extLst>
          </p:cNvPr>
          <p:cNvCxnSpPr>
            <a:cxnSpLocks/>
            <a:endCxn id="141" idx="4"/>
          </p:cNvCxnSpPr>
          <p:nvPr/>
        </p:nvCxnSpPr>
        <p:spPr>
          <a:xfrm flipV="1">
            <a:off x="3160194" y="4855858"/>
            <a:ext cx="1243091" cy="1087744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69D6F33-CDFF-3348-B28D-E8F5DD21E9BF}"/>
              </a:ext>
            </a:extLst>
          </p:cNvPr>
          <p:cNvCxnSpPr>
            <a:cxnSpLocks/>
          </p:cNvCxnSpPr>
          <p:nvPr/>
        </p:nvCxnSpPr>
        <p:spPr>
          <a:xfrm flipV="1">
            <a:off x="4360277" y="3740142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3613C25-C207-C742-82A3-73DF466F81D9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3157623" y="4857488"/>
            <a:ext cx="1721167" cy="1380347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D1B868F-E3F5-0346-89DC-5416AE44F137}"/>
              </a:ext>
            </a:extLst>
          </p:cNvPr>
          <p:cNvCxnSpPr>
            <a:cxnSpLocks/>
          </p:cNvCxnSpPr>
          <p:nvPr/>
        </p:nvCxnSpPr>
        <p:spPr>
          <a:xfrm rot="10800000">
            <a:off x="5603520" y="5284535"/>
            <a:ext cx="1801512" cy="953299"/>
          </a:xfrm>
          <a:prstGeom prst="bentConnector3">
            <a:avLst>
              <a:gd name="adj1" fmla="val 100341"/>
            </a:avLst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334B403-D1BE-A449-9B44-11B669DC1047}"/>
              </a:ext>
            </a:extLst>
          </p:cNvPr>
          <p:cNvCxnSpPr>
            <a:cxnSpLocks/>
            <a:endCxn id="144" idx="4"/>
          </p:cNvCxnSpPr>
          <p:nvPr/>
        </p:nvCxnSpPr>
        <p:spPr>
          <a:xfrm rot="10800000">
            <a:off x="5831892" y="4937968"/>
            <a:ext cx="1573140" cy="1005633"/>
          </a:xfrm>
          <a:prstGeom prst="bentConnector2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E3C3136-5AE7-D045-BF70-48274CE95EF4}"/>
              </a:ext>
            </a:extLst>
          </p:cNvPr>
          <p:cNvCxnSpPr>
            <a:cxnSpLocks/>
            <a:endCxn id="153" idx="4"/>
          </p:cNvCxnSpPr>
          <p:nvPr/>
        </p:nvCxnSpPr>
        <p:spPr>
          <a:xfrm flipV="1">
            <a:off x="5596954" y="3802275"/>
            <a:ext cx="0" cy="1076869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2E6192F1-EAEB-C246-8418-F9C51AD64069}"/>
              </a:ext>
            </a:extLst>
          </p:cNvPr>
          <p:cNvSpPr/>
          <p:nvPr/>
        </p:nvSpPr>
        <p:spPr>
          <a:xfrm>
            <a:off x="4086136" y="4468845"/>
            <a:ext cx="495407" cy="3405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2546C3E4-8828-B14A-AEA3-24626CDA2540}"/>
              </a:ext>
            </a:extLst>
          </p:cNvPr>
          <p:cNvSpPr/>
          <p:nvPr/>
        </p:nvSpPr>
        <p:spPr>
          <a:xfrm>
            <a:off x="4710562" y="4519155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40F7B05-B947-8E4D-9A18-2F805519EF76}"/>
              </a:ext>
            </a:extLst>
          </p:cNvPr>
          <p:cNvSpPr/>
          <p:nvPr/>
        </p:nvSpPr>
        <p:spPr>
          <a:xfrm>
            <a:off x="5661480" y="4582300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5D52EC5-9883-D045-B89E-1887A2CE3DA3}"/>
              </a:ext>
            </a:extLst>
          </p:cNvPr>
          <p:cNvGrpSpPr/>
          <p:nvPr/>
        </p:nvGrpSpPr>
        <p:grpSpPr>
          <a:xfrm>
            <a:off x="4335360" y="4738781"/>
            <a:ext cx="1564456" cy="199183"/>
            <a:chOff x="8136524" y="3926101"/>
            <a:chExt cx="1365151" cy="195549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302658E-F4A3-BE44-AB23-552730B5DBAE}"/>
                </a:ext>
              </a:extLst>
            </p:cNvPr>
            <p:cNvSpPr/>
            <p:nvPr/>
          </p:nvSpPr>
          <p:spPr bwMode="auto">
            <a:xfrm>
              <a:off x="8136524" y="3926101"/>
              <a:ext cx="118542" cy="11493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7EE52F7-EB0B-EE4C-9FA0-42ACE0A529C0}"/>
                </a:ext>
              </a:extLst>
            </p:cNvPr>
            <p:cNvSpPr/>
            <p:nvPr/>
          </p:nvSpPr>
          <p:spPr bwMode="auto">
            <a:xfrm>
              <a:off x="8551452" y="3927701"/>
              <a:ext cx="118542" cy="11493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4549E65-20E2-5545-9428-F7FFFC57BB6E}"/>
                </a:ext>
              </a:extLst>
            </p:cNvPr>
            <p:cNvSpPr/>
            <p:nvPr/>
          </p:nvSpPr>
          <p:spPr bwMode="auto">
            <a:xfrm>
              <a:off x="9383133" y="4006712"/>
              <a:ext cx="118542" cy="11493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cxnSp>
        <p:nvCxnSpPr>
          <p:cNvPr id="180" name="Curved Connector 179">
            <a:extLst>
              <a:ext uri="{FF2B5EF4-FFF2-40B4-BE49-F238E27FC236}">
                <a16:creationId xmlns:a16="http://schemas.microsoft.com/office/drawing/2014/main" id="{F5705A2F-8CFC-3846-A82D-858CF2C5F421}"/>
              </a:ext>
            </a:extLst>
          </p:cNvPr>
          <p:cNvCxnSpPr>
            <a:cxnSpLocks/>
            <a:stCxn id="146" idx="7"/>
            <a:endCxn id="147" idx="0"/>
          </p:cNvCxnSpPr>
          <p:nvPr/>
        </p:nvCxnSpPr>
        <p:spPr>
          <a:xfrm rot="5400000" flipH="1" flipV="1">
            <a:off x="4666116" y="3482347"/>
            <a:ext cx="15547" cy="427476"/>
          </a:xfrm>
          <a:prstGeom prst="curvedConnector3">
            <a:avLst>
              <a:gd name="adj1" fmla="val 1580652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>
            <a:extLst>
              <a:ext uri="{FF2B5EF4-FFF2-40B4-BE49-F238E27FC236}">
                <a16:creationId xmlns:a16="http://schemas.microsoft.com/office/drawing/2014/main" id="{29AA7B53-791B-2F42-A16F-1F0D873D38F3}"/>
              </a:ext>
            </a:extLst>
          </p:cNvPr>
          <p:cNvCxnSpPr>
            <a:cxnSpLocks/>
            <a:stCxn id="153" idx="0"/>
            <a:endCxn id="149" idx="0"/>
          </p:cNvCxnSpPr>
          <p:nvPr/>
        </p:nvCxnSpPr>
        <p:spPr>
          <a:xfrm rot="16200000" flipH="1">
            <a:off x="5718289" y="3563852"/>
            <a:ext cx="1104" cy="243776"/>
          </a:xfrm>
          <a:prstGeom prst="curvedConnector3">
            <a:avLst>
              <a:gd name="adj1" fmla="val -20706522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98B22F28-C7EB-114B-8D99-0293E8CDC2F0}"/>
              </a:ext>
            </a:extLst>
          </p:cNvPr>
          <p:cNvCxnSpPr>
            <a:cxnSpLocks/>
            <a:stCxn id="153" idx="1"/>
            <a:endCxn id="147" idx="0"/>
          </p:cNvCxnSpPr>
          <p:nvPr/>
        </p:nvCxnSpPr>
        <p:spPr>
          <a:xfrm rot="16200000" flipV="1">
            <a:off x="5211262" y="3364677"/>
            <a:ext cx="14028" cy="661296"/>
          </a:xfrm>
          <a:prstGeom prst="curvedConnector3">
            <a:avLst>
              <a:gd name="adj1" fmla="val 1751825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3B8BCED-F794-864E-9A9D-960F01D7E838}"/>
              </a:ext>
            </a:extLst>
          </p:cNvPr>
          <p:cNvCxnSpPr>
            <a:cxnSpLocks/>
          </p:cNvCxnSpPr>
          <p:nvPr/>
        </p:nvCxnSpPr>
        <p:spPr>
          <a:xfrm flipV="1">
            <a:off x="4395053" y="3740142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CA2F81D-FC34-D842-B76F-F4BA618239D7}"/>
              </a:ext>
            </a:extLst>
          </p:cNvPr>
          <p:cNvCxnSpPr>
            <a:cxnSpLocks/>
          </p:cNvCxnSpPr>
          <p:nvPr/>
        </p:nvCxnSpPr>
        <p:spPr>
          <a:xfrm flipV="1">
            <a:off x="4429829" y="3740142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>
            <a:extLst>
              <a:ext uri="{FF2B5EF4-FFF2-40B4-BE49-F238E27FC236}">
                <a16:creationId xmlns:a16="http://schemas.microsoft.com/office/drawing/2014/main" id="{5497369D-3642-1A44-82FF-5D6BCD52D632}"/>
              </a:ext>
            </a:extLst>
          </p:cNvPr>
          <p:cNvSpPr/>
          <p:nvPr/>
        </p:nvSpPr>
        <p:spPr>
          <a:xfrm flipV="1">
            <a:off x="4278814" y="4029711"/>
            <a:ext cx="234065" cy="11439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Curved Connector 187">
            <a:extLst>
              <a:ext uri="{FF2B5EF4-FFF2-40B4-BE49-F238E27FC236}">
                <a16:creationId xmlns:a16="http://schemas.microsoft.com/office/drawing/2014/main" id="{0ECA5F52-0738-4D45-918C-546222D2F733}"/>
              </a:ext>
            </a:extLst>
          </p:cNvPr>
          <p:cNvCxnSpPr>
            <a:cxnSpLocks/>
            <a:stCxn id="149" idx="1"/>
            <a:endCxn id="146" idx="0"/>
          </p:cNvCxnSpPr>
          <p:nvPr/>
        </p:nvCxnSpPr>
        <p:spPr>
          <a:xfrm rot="16200000" flipV="1">
            <a:off x="5094050" y="3004786"/>
            <a:ext cx="16722" cy="1380577"/>
          </a:xfrm>
          <a:prstGeom prst="curvedConnector3">
            <a:avLst>
              <a:gd name="adj1" fmla="val 3596113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358E504-5374-D341-A7C0-79B3299F916A}"/>
              </a:ext>
            </a:extLst>
          </p:cNvPr>
          <p:cNvCxnSpPr>
            <a:cxnSpLocks/>
          </p:cNvCxnSpPr>
          <p:nvPr/>
        </p:nvCxnSpPr>
        <p:spPr>
          <a:xfrm flipV="1">
            <a:off x="4853245" y="3773196"/>
            <a:ext cx="1840" cy="761302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8B06744-FAD3-4546-AAA0-633EA8F268B3}"/>
              </a:ext>
            </a:extLst>
          </p:cNvPr>
          <p:cNvCxnSpPr>
            <a:cxnSpLocks/>
          </p:cNvCxnSpPr>
          <p:nvPr/>
        </p:nvCxnSpPr>
        <p:spPr>
          <a:xfrm flipV="1">
            <a:off x="4893780" y="3733040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A03C4B4C-B834-0F43-97A4-D69F0A60315F}"/>
              </a:ext>
            </a:extLst>
          </p:cNvPr>
          <p:cNvSpPr/>
          <p:nvPr/>
        </p:nvSpPr>
        <p:spPr>
          <a:xfrm flipV="1">
            <a:off x="4763631" y="4144107"/>
            <a:ext cx="234065" cy="12411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13C45EC-87D1-4C45-83B4-61C1FBD93A75}"/>
              </a:ext>
            </a:extLst>
          </p:cNvPr>
          <p:cNvCxnSpPr>
            <a:cxnSpLocks/>
          </p:cNvCxnSpPr>
          <p:nvPr/>
        </p:nvCxnSpPr>
        <p:spPr>
          <a:xfrm flipV="1">
            <a:off x="5632140" y="3794367"/>
            <a:ext cx="0" cy="1076869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99AB9CA-91EA-FE42-ABD9-CA9BAE686422}"/>
              </a:ext>
            </a:extLst>
          </p:cNvPr>
          <p:cNvCxnSpPr>
            <a:cxnSpLocks/>
          </p:cNvCxnSpPr>
          <p:nvPr/>
        </p:nvCxnSpPr>
        <p:spPr>
          <a:xfrm flipV="1">
            <a:off x="5562598" y="3793067"/>
            <a:ext cx="0" cy="1076869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>
            <a:extLst>
              <a:ext uri="{FF2B5EF4-FFF2-40B4-BE49-F238E27FC236}">
                <a16:creationId xmlns:a16="http://schemas.microsoft.com/office/drawing/2014/main" id="{C1AC9459-8EE2-654A-A81A-AD3367AB50A1}"/>
              </a:ext>
            </a:extLst>
          </p:cNvPr>
          <p:cNvSpPr/>
          <p:nvPr/>
        </p:nvSpPr>
        <p:spPr>
          <a:xfrm flipV="1">
            <a:off x="5477766" y="4047431"/>
            <a:ext cx="234065" cy="12411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8196497-82BC-7341-9C34-9B27AD3E79DF}"/>
              </a:ext>
            </a:extLst>
          </p:cNvPr>
          <p:cNvCxnSpPr>
            <a:cxnSpLocks/>
          </p:cNvCxnSpPr>
          <p:nvPr/>
        </p:nvCxnSpPr>
        <p:spPr>
          <a:xfrm flipV="1">
            <a:off x="5831892" y="3794699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F81E17E3-E0BF-CD40-9232-6E6A3FDA1C2C}"/>
              </a:ext>
            </a:extLst>
          </p:cNvPr>
          <p:cNvCxnSpPr>
            <a:cxnSpLocks/>
          </p:cNvCxnSpPr>
          <p:nvPr/>
        </p:nvCxnSpPr>
        <p:spPr>
          <a:xfrm flipV="1">
            <a:off x="5863550" y="3771269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87D7F02-C94B-EA41-9FCB-CEED4C746886}"/>
              </a:ext>
            </a:extLst>
          </p:cNvPr>
          <p:cNvCxnSpPr>
            <a:cxnSpLocks/>
          </p:cNvCxnSpPr>
          <p:nvPr/>
        </p:nvCxnSpPr>
        <p:spPr>
          <a:xfrm flipV="1">
            <a:off x="5800195" y="3785113"/>
            <a:ext cx="0" cy="690914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1338FF68-51E8-9C45-95BA-306D1D408F72}"/>
              </a:ext>
            </a:extLst>
          </p:cNvPr>
          <p:cNvSpPr/>
          <p:nvPr/>
        </p:nvSpPr>
        <p:spPr>
          <a:xfrm flipV="1">
            <a:off x="5720107" y="4169851"/>
            <a:ext cx="233384" cy="10444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F16D0C6-D82F-1449-A742-29C761DA91D1}"/>
              </a:ext>
            </a:extLst>
          </p:cNvPr>
          <p:cNvSpPr txBox="1"/>
          <p:nvPr/>
        </p:nvSpPr>
        <p:spPr>
          <a:xfrm>
            <a:off x="3241501" y="2902488"/>
            <a:ext cx="80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OXP</a:t>
            </a:r>
          </a:p>
          <a:p>
            <a:pPr algn="r"/>
            <a:r>
              <a:rPr lang="en-US" dirty="0"/>
              <a:t>Switch</a:t>
            </a: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7E94C00-60B1-3545-A810-BDA217D2EEB6}"/>
              </a:ext>
            </a:extLst>
          </p:cNvPr>
          <p:cNvSpPr/>
          <p:nvPr/>
        </p:nvSpPr>
        <p:spPr bwMode="auto">
          <a:xfrm>
            <a:off x="5965836" y="4701630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DF9AFBE9-D8FC-6243-A2F7-AE149F6FA71F}"/>
              </a:ext>
            </a:extLst>
          </p:cNvPr>
          <p:cNvSpPr/>
          <p:nvPr/>
        </p:nvSpPr>
        <p:spPr bwMode="auto">
          <a:xfrm>
            <a:off x="4507650" y="4568239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40B748CC-05D4-7F40-BB3B-52D6654F21DE}"/>
              </a:ext>
            </a:extLst>
          </p:cNvPr>
          <p:cNvSpPr/>
          <p:nvPr/>
        </p:nvSpPr>
        <p:spPr bwMode="auto">
          <a:xfrm>
            <a:off x="4997677" y="4637107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8062DBD-E59F-AB4E-B726-1105FFE7D585}"/>
              </a:ext>
            </a:extLst>
          </p:cNvPr>
          <p:cNvGrpSpPr/>
          <p:nvPr/>
        </p:nvGrpSpPr>
        <p:grpSpPr>
          <a:xfrm>
            <a:off x="4344197" y="3684695"/>
            <a:ext cx="1564456" cy="120685"/>
            <a:chOff x="8136524" y="3395532"/>
            <a:chExt cx="1365151" cy="118488"/>
          </a:xfrm>
          <a:solidFill>
            <a:schemeClr val="tx1"/>
          </a:solidFill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E7F131F-DF0C-6C40-AD55-3A8481549DFB}"/>
                </a:ext>
              </a:extLst>
            </p:cNvPr>
            <p:cNvSpPr/>
            <p:nvPr/>
          </p:nvSpPr>
          <p:spPr bwMode="auto">
            <a:xfrm>
              <a:off x="8136524" y="3397514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0C14A10-E10E-3B49-B7F4-8FD332228549}"/>
                </a:ext>
              </a:extLst>
            </p:cNvPr>
            <p:cNvSpPr/>
            <p:nvPr/>
          </p:nvSpPr>
          <p:spPr bwMode="auto">
            <a:xfrm>
              <a:off x="8551452" y="3399082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351A432-4B06-4F4B-B7ED-ACB1B0FF4316}"/>
                </a:ext>
              </a:extLst>
            </p:cNvPr>
            <p:cNvSpPr/>
            <p:nvPr/>
          </p:nvSpPr>
          <p:spPr bwMode="auto">
            <a:xfrm>
              <a:off x="8965121" y="3395532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4747A3F-7ADF-2B47-887A-0EEEDB9FB7EA}"/>
                </a:ext>
              </a:extLst>
            </p:cNvPr>
            <p:cNvSpPr/>
            <p:nvPr/>
          </p:nvSpPr>
          <p:spPr bwMode="auto">
            <a:xfrm>
              <a:off x="9383133" y="3397100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6FEF2BD-CEC8-8442-9357-27B0016F862E}"/>
              </a:ext>
            </a:extLst>
          </p:cNvPr>
          <p:cNvGrpSpPr/>
          <p:nvPr/>
        </p:nvGrpSpPr>
        <p:grpSpPr>
          <a:xfrm>
            <a:off x="4579458" y="3685196"/>
            <a:ext cx="1085416" cy="120508"/>
            <a:chOff x="8136524" y="3395574"/>
            <a:chExt cx="947139" cy="118304"/>
          </a:xfrm>
          <a:solidFill>
            <a:schemeClr val="tx1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727060-BCBE-7A4D-B05A-AE9BE2D7F265}"/>
                </a:ext>
              </a:extLst>
            </p:cNvPr>
            <p:cNvSpPr/>
            <p:nvPr/>
          </p:nvSpPr>
          <p:spPr bwMode="auto">
            <a:xfrm>
              <a:off x="8136524" y="3397303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AD9CED5-6B2D-8F4F-A180-5DCD16D0D7C8}"/>
                </a:ext>
              </a:extLst>
            </p:cNvPr>
            <p:cNvSpPr/>
            <p:nvPr/>
          </p:nvSpPr>
          <p:spPr bwMode="auto">
            <a:xfrm>
              <a:off x="8551452" y="3398940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9236EEC-4B3E-634A-8346-3465CA40BB48}"/>
                </a:ext>
              </a:extLst>
            </p:cNvPr>
            <p:cNvSpPr/>
            <p:nvPr/>
          </p:nvSpPr>
          <p:spPr bwMode="auto">
            <a:xfrm>
              <a:off x="8965121" y="3395574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12E31FC-B7BF-9B42-8A74-B4F8BEF03562}"/>
              </a:ext>
            </a:extLst>
          </p:cNvPr>
          <p:cNvGrpSpPr/>
          <p:nvPr/>
        </p:nvGrpSpPr>
        <p:grpSpPr>
          <a:xfrm>
            <a:off x="4335360" y="4433001"/>
            <a:ext cx="1564456" cy="169201"/>
            <a:chOff x="8136524" y="3926101"/>
            <a:chExt cx="1365151" cy="166115"/>
          </a:xfrm>
          <a:solidFill>
            <a:schemeClr val="tx1"/>
          </a:solidFill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DBBBC23-5AF8-5C44-AAA0-D37C328BDFBB}"/>
                </a:ext>
              </a:extLst>
            </p:cNvPr>
            <p:cNvSpPr/>
            <p:nvPr/>
          </p:nvSpPr>
          <p:spPr bwMode="auto">
            <a:xfrm>
              <a:off x="8136524" y="3926101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891890E-32F7-F044-A5A6-B2B69A748213}"/>
                </a:ext>
              </a:extLst>
            </p:cNvPr>
            <p:cNvSpPr/>
            <p:nvPr/>
          </p:nvSpPr>
          <p:spPr bwMode="auto">
            <a:xfrm>
              <a:off x="8551452" y="3927701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AB7B578-B51E-5043-85E6-5FCE5D101D61}"/>
                </a:ext>
              </a:extLst>
            </p:cNvPr>
            <p:cNvSpPr/>
            <p:nvPr/>
          </p:nvSpPr>
          <p:spPr bwMode="auto">
            <a:xfrm>
              <a:off x="9383133" y="3977278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F09977C6-10E2-2148-AF86-E79D87918115}"/>
              </a:ext>
            </a:extLst>
          </p:cNvPr>
          <p:cNvSpPr txBox="1"/>
          <p:nvPr/>
        </p:nvSpPr>
        <p:spPr>
          <a:xfrm>
            <a:off x="4256378" y="2658821"/>
            <a:ext cx="180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Manually provisioned </a:t>
            </a:r>
          </a:p>
          <a:p>
            <a:r>
              <a:rPr lang="en-US" sz="1400" dirty="0"/>
              <a:t>Inter-Customer VCs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E2C5D1C-866D-344A-97B8-400DF7557708}"/>
              </a:ext>
            </a:extLst>
          </p:cNvPr>
          <p:cNvSpPr txBox="1"/>
          <p:nvPr/>
        </p:nvSpPr>
        <p:spPr>
          <a:xfrm>
            <a:off x="2318905" y="3894389"/>
            <a:ext cx="20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Inter-Customer VCs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6895D4C6-93D6-C74C-8C64-1F3AD4A8DF00}"/>
              </a:ext>
            </a:extLst>
          </p:cNvPr>
          <p:cNvSpPr txBox="1"/>
          <p:nvPr/>
        </p:nvSpPr>
        <p:spPr>
          <a:xfrm>
            <a:off x="7472956" y="5906886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 links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CCCB944E-4961-1540-8812-588F8C4D203D}"/>
              </a:ext>
            </a:extLst>
          </p:cNvPr>
          <p:cNvSpPr/>
          <p:nvPr/>
        </p:nvSpPr>
        <p:spPr>
          <a:xfrm>
            <a:off x="5142900" y="4927251"/>
            <a:ext cx="621068" cy="3626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D932530-12B5-7D48-B533-7FCCC1E91E5A}"/>
              </a:ext>
            </a:extLst>
          </p:cNvPr>
          <p:cNvSpPr/>
          <p:nvPr/>
        </p:nvSpPr>
        <p:spPr bwMode="auto">
          <a:xfrm>
            <a:off x="5690074" y="5026645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C1C09D-A866-DF40-9E1C-6C7E7602610B}"/>
              </a:ext>
            </a:extLst>
          </p:cNvPr>
          <p:cNvSpPr/>
          <p:nvPr/>
        </p:nvSpPr>
        <p:spPr bwMode="auto">
          <a:xfrm>
            <a:off x="5520013" y="4859238"/>
            <a:ext cx="135849" cy="11707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6ED9D-1D7C-E945-A428-40FD4D4297DF}"/>
              </a:ext>
            </a:extLst>
          </p:cNvPr>
          <p:cNvSpPr txBox="1"/>
          <p:nvPr/>
        </p:nvSpPr>
        <p:spPr>
          <a:xfrm>
            <a:off x="6096000" y="4527461"/>
            <a:ext cx="600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owned hardware routers/</a:t>
            </a:r>
            <a:r>
              <a:rPr lang="en-US" dirty="0" err="1"/>
              <a:t>switc</a:t>
            </a:r>
            <a:r>
              <a:rPr lang="en-US" dirty="0"/>
              <a:t> hers  installed at OXP</a:t>
            </a:r>
          </a:p>
          <a:p>
            <a:r>
              <a:rPr lang="en-US" dirty="0"/>
              <a:t>Colo space, power, maintenance, E&amp;H support, etc. 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84D1D4A-BF1A-604E-A830-1A69E9337D98}"/>
              </a:ext>
            </a:extLst>
          </p:cNvPr>
          <p:cNvSpPr/>
          <p:nvPr/>
        </p:nvSpPr>
        <p:spPr bwMode="auto">
          <a:xfrm>
            <a:off x="5529026" y="5217246"/>
            <a:ext cx="135849" cy="117073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74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9CA7CED2-8CF0-B84D-AFAA-A81CEA600D9F}"/>
              </a:ext>
            </a:extLst>
          </p:cNvPr>
          <p:cNvSpPr/>
          <p:nvPr/>
        </p:nvSpPr>
        <p:spPr>
          <a:xfrm>
            <a:off x="10283697" y="3815572"/>
            <a:ext cx="1697647" cy="44019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DFA590C8-A86F-8241-8D0F-28F090CA09DF}"/>
              </a:ext>
            </a:extLst>
          </p:cNvPr>
          <p:cNvSpPr/>
          <p:nvPr/>
        </p:nvSpPr>
        <p:spPr>
          <a:xfrm>
            <a:off x="10283697" y="3316918"/>
            <a:ext cx="1697647" cy="44019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loud 262">
            <a:extLst>
              <a:ext uri="{FF2B5EF4-FFF2-40B4-BE49-F238E27FC236}">
                <a16:creationId xmlns:a16="http://schemas.microsoft.com/office/drawing/2014/main" id="{5F95EC9E-BCD8-9B4C-9823-A30330EB728F}"/>
              </a:ext>
            </a:extLst>
          </p:cNvPr>
          <p:cNvSpPr/>
          <p:nvPr/>
        </p:nvSpPr>
        <p:spPr>
          <a:xfrm>
            <a:off x="2852196" y="2136376"/>
            <a:ext cx="5463817" cy="333077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Aruba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BFC893AA-ECD9-9C45-B49E-AB89524C514B}"/>
              </a:ext>
            </a:extLst>
          </p:cNvPr>
          <p:cNvSpPr/>
          <p:nvPr/>
        </p:nvSpPr>
        <p:spPr>
          <a:xfrm>
            <a:off x="6592867" y="3322387"/>
            <a:ext cx="1697647" cy="44019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3ED1573-6A7F-DA44-A0D5-7E83FE711F0F}"/>
              </a:ext>
            </a:extLst>
          </p:cNvPr>
          <p:cNvSpPr/>
          <p:nvPr/>
        </p:nvSpPr>
        <p:spPr>
          <a:xfrm>
            <a:off x="6516364" y="3506458"/>
            <a:ext cx="1697647" cy="44019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ounded Rectangle 284">
            <a:extLst>
              <a:ext uri="{FF2B5EF4-FFF2-40B4-BE49-F238E27FC236}">
                <a16:creationId xmlns:a16="http://schemas.microsoft.com/office/drawing/2014/main" id="{68A4BD3F-9510-D74D-9A83-233460D8BF13}"/>
              </a:ext>
            </a:extLst>
          </p:cNvPr>
          <p:cNvSpPr/>
          <p:nvPr/>
        </p:nvSpPr>
        <p:spPr>
          <a:xfrm>
            <a:off x="6439861" y="3690529"/>
            <a:ext cx="1697647" cy="44019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62F74-70F2-BC41-BF25-54883E2F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PIMP-My-Circuit @ Open </a:t>
            </a:r>
            <a:r>
              <a:rPr lang="en-US" dirty="0" err="1"/>
              <a:t>eXchange</a:t>
            </a:r>
            <a:r>
              <a:rPr lang="en-US" dirty="0"/>
              <a:t> Point</a:t>
            </a:r>
            <a:br>
              <a:rPr lang="en-US" dirty="0"/>
            </a:br>
            <a:r>
              <a:rPr lang="en-US" sz="2400" dirty="0"/>
              <a:t>(Please Implement My Policy)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3979F7B-B8AC-834A-BDFC-D780B3DF2C10}"/>
              </a:ext>
            </a:extLst>
          </p:cNvPr>
          <p:cNvSpPr/>
          <p:nvPr/>
        </p:nvSpPr>
        <p:spPr>
          <a:xfrm>
            <a:off x="4097525" y="2656942"/>
            <a:ext cx="2091278" cy="1137425"/>
          </a:xfrm>
          <a:prstGeom prst="roundRect">
            <a:avLst>
              <a:gd name="adj" fmla="val 10460"/>
            </a:avLst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3F5DB3C0-DBE3-3148-9DD6-EC2A50D1F232}"/>
              </a:ext>
            </a:extLst>
          </p:cNvPr>
          <p:cNvSpPr/>
          <p:nvPr/>
        </p:nvSpPr>
        <p:spPr>
          <a:xfrm>
            <a:off x="4097525" y="4343560"/>
            <a:ext cx="2081929" cy="1073427"/>
          </a:xfrm>
          <a:prstGeom prst="roundRect">
            <a:avLst>
              <a:gd name="adj" fmla="val 9568"/>
            </a:avLst>
          </a:prstGeom>
          <a:solidFill>
            <a:schemeClr val="accent2"/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109B191-6EF5-534C-A55F-5B026F989EEB}"/>
              </a:ext>
            </a:extLst>
          </p:cNvPr>
          <p:cNvCxnSpPr>
            <a:cxnSpLocks/>
            <a:endCxn id="141" idx="4"/>
          </p:cNvCxnSpPr>
          <p:nvPr/>
        </p:nvCxnSpPr>
        <p:spPr>
          <a:xfrm flipV="1">
            <a:off x="3160194" y="4855858"/>
            <a:ext cx="1243091" cy="1087744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69D6F33-CDFF-3348-B28D-E8F5DD21E9BF}"/>
              </a:ext>
            </a:extLst>
          </p:cNvPr>
          <p:cNvCxnSpPr>
            <a:cxnSpLocks/>
          </p:cNvCxnSpPr>
          <p:nvPr/>
        </p:nvCxnSpPr>
        <p:spPr>
          <a:xfrm flipV="1">
            <a:off x="4360277" y="3740142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3613C25-C207-C742-82A3-73DF466F81D9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3157623" y="4857488"/>
            <a:ext cx="1721167" cy="1380347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D1B868F-E3F5-0346-89DC-5416AE44F137}"/>
              </a:ext>
            </a:extLst>
          </p:cNvPr>
          <p:cNvCxnSpPr>
            <a:cxnSpLocks/>
          </p:cNvCxnSpPr>
          <p:nvPr/>
        </p:nvCxnSpPr>
        <p:spPr>
          <a:xfrm rot="10800000">
            <a:off x="5603520" y="5284535"/>
            <a:ext cx="1801512" cy="953299"/>
          </a:xfrm>
          <a:prstGeom prst="bentConnector3">
            <a:avLst>
              <a:gd name="adj1" fmla="val 100341"/>
            </a:avLst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334B403-D1BE-A449-9B44-11B669DC1047}"/>
              </a:ext>
            </a:extLst>
          </p:cNvPr>
          <p:cNvCxnSpPr>
            <a:cxnSpLocks/>
            <a:endCxn id="144" idx="4"/>
          </p:cNvCxnSpPr>
          <p:nvPr/>
        </p:nvCxnSpPr>
        <p:spPr>
          <a:xfrm rot="10800000">
            <a:off x="5831892" y="4937968"/>
            <a:ext cx="1573140" cy="1005633"/>
          </a:xfrm>
          <a:prstGeom prst="bentConnector2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E3C3136-5AE7-D045-BF70-48274CE95EF4}"/>
              </a:ext>
            </a:extLst>
          </p:cNvPr>
          <p:cNvCxnSpPr>
            <a:cxnSpLocks/>
            <a:stCxn id="178" idx="0"/>
            <a:endCxn id="153" idx="4"/>
          </p:cNvCxnSpPr>
          <p:nvPr/>
        </p:nvCxnSpPr>
        <p:spPr>
          <a:xfrm flipV="1">
            <a:off x="5596954" y="3802275"/>
            <a:ext cx="0" cy="1076869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2E6192F1-EAEB-C246-8418-F9C51AD64069}"/>
              </a:ext>
            </a:extLst>
          </p:cNvPr>
          <p:cNvSpPr/>
          <p:nvPr/>
        </p:nvSpPr>
        <p:spPr>
          <a:xfrm>
            <a:off x="4235102" y="4468845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2546C3E4-8828-B14A-AEA3-24626CDA2540}"/>
              </a:ext>
            </a:extLst>
          </p:cNvPr>
          <p:cNvSpPr/>
          <p:nvPr/>
        </p:nvSpPr>
        <p:spPr>
          <a:xfrm>
            <a:off x="4710562" y="4519155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FB63204C-10E5-5C40-8E24-5717F85D03D4}"/>
              </a:ext>
            </a:extLst>
          </p:cNvPr>
          <p:cNvSpPr/>
          <p:nvPr/>
        </p:nvSpPr>
        <p:spPr>
          <a:xfrm>
            <a:off x="5186021" y="4502010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40F7B05-B947-8E4D-9A18-2F805519EF76}"/>
              </a:ext>
            </a:extLst>
          </p:cNvPr>
          <p:cNvSpPr/>
          <p:nvPr/>
        </p:nvSpPr>
        <p:spPr>
          <a:xfrm>
            <a:off x="5661480" y="4582300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5D52EC5-9883-D045-B89E-1887A2CE3DA3}"/>
              </a:ext>
            </a:extLst>
          </p:cNvPr>
          <p:cNvGrpSpPr/>
          <p:nvPr/>
        </p:nvGrpSpPr>
        <p:grpSpPr>
          <a:xfrm>
            <a:off x="4335360" y="4736818"/>
            <a:ext cx="1564456" cy="201149"/>
            <a:chOff x="8136524" y="3924171"/>
            <a:chExt cx="1365151" cy="197479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302658E-F4A3-BE44-AB23-552730B5DBAE}"/>
                </a:ext>
              </a:extLst>
            </p:cNvPr>
            <p:cNvSpPr/>
            <p:nvPr/>
          </p:nvSpPr>
          <p:spPr bwMode="auto">
            <a:xfrm>
              <a:off x="8136524" y="3926101"/>
              <a:ext cx="118542" cy="11493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7EE52F7-EB0B-EE4C-9FA0-42ACE0A529C0}"/>
                </a:ext>
              </a:extLst>
            </p:cNvPr>
            <p:cNvSpPr/>
            <p:nvPr/>
          </p:nvSpPr>
          <p:spPr bwMode="auto">
            <a:xfrm>
              <a:off x="8551452" y="3927701"/>
              <a:ext cx="118542" cy="11493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32CC0D2-7044-5B4C-8AED-0EA2308EFEA7}"/>
                </a:ext>
              </a:extLst>
            </p:cNvPr>
            <p:cNvSpPr/>
            <p:nvPr/>
          </p:nvSpPr>
          <p:spPr bwMode="auto">
            <a:xfrm>
              <a:off x="8965121" y="3924171"/>
              <a:ext cx="118542" cy="1149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4549E65-20E2-5545-9428-F7FFFC57BB6E}"/>
                </a:ext>
              </a:extLst>
            </p:cNvPr>
            <p:cNvSpPr/>
            <p:nvPr/>
          </p:nvSpPr>
          <p:spPr bwMode="auto">
            <a:xfrm>
              <a:off x="9383133" y="4006712"/>
              <a:ext cx="118542" cy="114938"/>
            </a:xfrm>
            <a:prstGeom prst="ellipse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78BC560-626E-9A49-B3A4-6CE985CC572F}"/>
              </a:ext>
            </a:extLst>
          </p:cNvPr>
          <p:cNvGrpSpPr/>
          <p:nvPr/>
        </p:nvGrpSpPr>
        <p:grpSpPr>
          <a:xfrm>
            <a:off x="4479207" y="4879144"/>
            <a:ext cx="1664715" cy="426423"/>
            <a:chOff x="8248437" y="4027948"/>
            <a:chExt cx="977444" cy="283555"/>
          </a:xfrm>
        </p:grpSpPr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80AA565A-E073-A144-A7A8-38F842DEC1B4}"/>
                </a:ext>
              </a:extLst>
            </p:cNvPr>
            <p:cNvSpPr/>
            <p:nvPr/>
          </p:nvSpPr>
          <p:spPr>
            <a:xfrm>
              <a:off x="8248437" y="4068081"/>
              <a:ext cx="203414" cy="20912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8BEDA18D-06C3-4447-BF3A-7CC661CE7BCC}"/>
                </a:ext>
              </a:extLst>
            </p:cNvPr>
            <p:cNvSpPr/>
            <p:nvPr/>
          </p:nvSpPr>
          <p:spPr>
            <a:xfrm>
              <a:off x="8527605" y="4071632"/>
              <a:ext cx="203414" cy="20912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4643BF26-AC0E-5340-A9AC-7883B3665C4F}"/>
                </a:ext>
              </a:extLst>
            </p:cNvPr>
            <p:cNvSpPr/>
            <p:nvPr/>
          </p:nvSpPr>
          <p:spPr>
            <a:xfrm>
              <a:off x="8806773" y="4075183"/>
              <a:ext cx="203414" cy="209126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EB491AE-B532-F044-8B58-B937433E4ABB}"/>
                </a:ext>
              </a:extLst>
            </p:cNvPr>
            <p:cNvGrpSpPr/>
            <p:nvPr/>
          </p:nvGrpSpPr>
          <p:grpSpPr>
            <a:xfrm>
              <a:off x="8307305" y="4027948"/>
              <a:ext cx="637307" cy="80239"/>
              <a:chOff x="8136524" y="3924171"/>
              <a:chExt cx="947139" cy="118468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A45B0247-2EBF-3B47-AF57-BECE9BF52F7B}"/>
                  </a:ext>
                </a:extLst>
              </p:cNvPr>
              <p:cNvSpPr/>
              <p:nvPr/>
            </p:nvSpPr>
            <p:spPr bwMode="auto">
              <a:xfrm>
                <a:off x="8136524" y="3926101"/>
                <a:ext cx="118542" cy="1149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2C37026-93EC-A248-AB2C-8EC62FB68ED2}"/>
                  </a:ext>
                </a:extLst>
              </p:cNvPr>
              <p:cNvSpPr/>
              <p:nvPr/>
            </p:nvSpPr>
            <p:spPr bwMode="auto">
              <a:xfrm>
                <a:off x="8551452" y="3927701"/>
                <a:ext cx="118542" cy="1149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816D515E-E78C-8843-8768-1CF6E898BD45}"/>
                  </a:ext>
                </a:extLst>
              </p:cNvPr>
              <p:cNvSpPr/>
              <p:nvPr/>
            </p:nvSpPr>
            <p:spPr bwMode="auto">
              <a:xfrm>
                <a:off x="8965121" y="3924171"/>
                <a:ext cx="118542" cy="114938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C37C0F1-486A-5846-8E45-762C9876798C}"/>
                </a:ext>
              </a:extLst>
            </p:cNvPr>
            <p:cNvGrpSpPr/>
            <p:nvPr/>
          </p:nvGrpSpPr>
          <p:grpSpPr>
            <a:xfrm>
              <a:off x="8307304" y="4231264"/>
              <a:ext cx="918577" cy="80239"/>
              <a:chOff x="8136524" y="3924171"/>
              <a:chExt cx="1365151" cy="118468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1AA1CBDD-6B41-2A43-8D36-0494EA6780A5}"/>
                  </a:ext>
                </a:extLst>
              </p:cNvPr>
              <p:cNvSpPr/>
              <p:nvPr/>
            </p:nvSpPr>
            <p:spPr bwMode="auto">
              <a:xfrm>
                <a:off x="8136524" y="3926101"/>
                <a:ext cx="118542" cy="1149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6F03984-8F95-F74B-81D5-BC6C28B3A6FA}"/>
                  </a:ext>
                </a:extLst>
              </p:cNvPr>
              <p:cNvSpPr/>
              <p:nvPr/>
            </p:nvSpPr>
            <p:spPr bwMode="auto">
              <a:xfrm>
                <a:off x="8551452" y="3927701"/>
                <a:ext cx="118542" cy="1149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722DD3A-8932-654D-BA41-ADE4F0F4C10C}"/>
                  </a:ext>
                </a:extLst>
              </p:cNvPr>
              <p:cNvSpPr/>
              <p:nvPr/>
            </p:nvSpPr>
            <p:spPr bwMode="auto">
              <a:xfrm>
                <a:off x="8965121" y="3924171"/>
                <a:ext cx="118542" cy="114938"/>
              </a:xfrm>
              <a:prstGeom prst="ellipse">
                <a:avLst/>
              </a:prstGeom>
              <a:solidFill>
                <a:schemeClr val="tx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9B9449B-9F58-2644-9CE2-B179440AA08E}"/>
                  </a:ext>
                </a:extLst>
              </p:cNvPr>
              <p:cNvSpPr/>
              <p:nvPr/>
            </p:nvSpPr>
            <p:spPr bwMode="auto">
              <a:xfrm>
                <a:off x="9383133" y="3925771"/>
                <a:ext cx="118542" cy="1149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912" tIns="60956" rIns="121912" bIns="60956" anchor="ctr"/>
              <a:lstStyle/>
              <a:p>
                <a:pPr algn="ctr">
                  <a:defRPr/>
                </a:pPr>
                <a:endParaRPr lang="en-US" sz="1600" dirty="0"/>
              </a:p>
            </p:txBody>
          </p:sp>
        </p:grpSp>
      </p:grpSp>
      <p:cxnSp>
        <p:nvCxnSpPr>
          <p:cNvPr id="180" name="Curved Connector 179">
            <a:extLst>
              <a:ext uri="{FF2B5EF4-FFF2-40B4-BE49-F238E27FC236}">
                <a16:creationId xmlns:a16="http://schemas.microsoft.com/office/drawing/2014/main" id="{F5705A2F-8CFC-3846-A82D-858CF2C5F421}"/>
              </a:ext>
            </a:extLst>
          </p:cNvPr>
          <p:cNvCxnSpPr>
            <a:cxnSpLocks/>
            <a:stCxn id="146" idx="7"/>
            <a:endCxn id="147" idx="0"/>
          </p:cNvCxnSpPr>
          <p:nvPr/>
        </p:nvCxnSpPr>
        <p:spPr>
          <a:xfrm rot="5400000" flipH="1" flipV="1">
            <a:off x="4666116" y="3482347"/>
            <a:ext cx="15547" cy="427476"/>
          </a:xfrm>
          <a:prstGeom prst="curvedConnector3">
            <a:avLst>
              <a:gd name="adj1" fmla="val 1580652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>
            <a:extLst>
              <a:ext uri="{FF2B5EF4-FFF2-40B4-BE49-F238E27FC236}">
                <a16:creationId xmlns:a16="http://schemas.microsoft.com/office/drawing/2014/main" id="{29AA7B53-791B-2F42-A16F-1F0D873D38F3}"/>
              </a:ext>
            </a:extLst>
          </p:cNvPr>
          <p:cNvCxnSpPr>
            <a:cxnSpLocks/>
            <a:stCxn id="153" idx="0"/>
            <a:endCxn id="149" idx="0"/>
          </p:cNvCxnSpPr>
          <p:nvPr/>
        </p:nvCxnSpPr>
        <p:spPr>
          <a:xfrm rot="16200000" flipH="1">
            <a:off x="5718289" y="3563852"/>
            <a:ext cx="1104" cy="243776"/>
          </a:xfrm>
          <a:prstGeom prst="curvedConnector3">
            <a:avLst>
              <a:gd name="adj1" fmla="val -20706522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98B22F28-C7EB-114B-8D99-0293E8CDC2F0}"/>
              </a:ext>
            </a:extLst>
          </p:cNvPr>
          <p:cNvCxnSpPr>
            <a:cxnSpLocks/>
            <a:stCxn id="153" idx="1"/>
            <a:endCxn id="147" idx="0"/>
          </p:cNvCxnSpPr>
          <p:nvPr/>
        </p:nvCxnSpPr>
        <p:spPr>
          <a:xfrm rot="16200000" flipV="1">
            <a:off x="5211262" y="3364677"/>
            <a:ext cx="14028" cy="661296"/>
          </a:xfrm>
          <a:prstGeom prst="curvedConnector3">
            <a:avLst>
              <a:gd name="adj1" fmla="val 1751825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3B8BCED-F794-864E-9A9D-960F01D7E838}"/>
              </a:ext>
            </a:extLst>
          </p:cNvPr>
          <p:cNvCxnSpPr>
            <a:cxnSpLocks/>
          </p:cNvCxnSpPr>
          <p:nvPr/>
        </p:nvCxnSpPr>
        <p:spPr>
          <a:xfrm flipV="1">
            <a:off x="4395053" y="3740142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CA2F81D-FC34-D842-B76F-F4BA618239D7}"/>
              </a:ext>
            </a:extLst>
          </p:cNvPr>
          <p:cNvCxnSpPr>
            <a:cxnSpLocks/>
          </p:cNvCxnSpPr>
          <p:nvPr/>
        </p:nvCxnSpPr>
        <p:spPr>
          <a:xfrm flipV="1">
            <a:off x="4429829" y="3740142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>
            <a:extLst>
              <a:ext uri="{FF2B5EF4-FFF2-40B4-BE49-F238E27FC236}">
                <a16:creationId xmlns:a16="http://schemas.microsoft.com/office/drawing/2014/main" id="{5497369D-3642-1A44-82FF-5D6BCD52D632}"/>
              </a:ext>
            </a:extLst>
          </p:cNvPr>
          <p:cNvSpPr/>
          <p:nvPr/>
        </p:nvSpPr>
        <p:spPr>
          <a:xfrm flipV="1">
            <a:off x="4278814" y="4029711"/>
            <a:ext cx="234065" cy="11439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Curved Connector 187">
            <a:extLst>
              <a:ext uri="{FF2B5EF4-FFF2-40B4-BE49-F238E27FC236}">
                <a16:creationId xmlns:a16="http://schemas.microsoft.com/office/drawing/2014/main" id="{0ECA5F52-0738-4D45-918C-546222D2F733}"/>
              </a:ext>
            </a:extLst>
          </p:cNvPr>
          <p:cNvCxnSpPr>
            <a:cxnSpLocks/>
            <a:stCxn id="149" idx="1"/>
            <a:endCxn id="146" idx="0"/>
          </p:cNvCxnSpPr>
          <p:nvPr/>
        </p:nvCxnSpPr>
        <p:spPr>
          <a:xfrm rot="16200000" flipV="1">
            <a:off x="5094050" y="3004786"/>
            <a:ext cx="16722" cy="1380577"/>
          </a:xfrm>
          <a:prstGeom prst="curvedConnector3">
            <a:avLst>
              <a:gd name="adj1" fmla="val 3596113"/>
            </a:avLst>
          </a:prstGeom>
          <a:ln w="25400">
            <a:solidFill>
              <a:srgbClr val="161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358E504-5374-D341-A7C0-79B3299F916A}"/>
              </a:ext>
            </a:extLst>
          </p:cNvPr>
          <p:cNvCxnSpPr>
            <a:cxnSpLocks/>
          </p:cNvCxnSpPr>
          <p:nvPr/>
        </p:nvCxnSpPr>
        <p:spPr>
          <a:xfrm flipV="1">
            <a:off x="4853245" y="3773196"/>
            <a:ext cx="1840" cy="761302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8B06744-FAD3-4546-AAA0-633EA8F268B3}"/>
              </a:ext>
            </a:extLst>
          </p:cNvPr>
          <p:cNvCxnSpPr>
            <a:cxnSpLocks/>
          </p:cNvCxnSpPr>
          <p:nvPr/>
        </p:nvCxnSpPr>
        <p:spPr>
          <a:xfrm flipV="1">
            <a:off x="4893780" y="3733040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A03C4B4C-B834-0F43-97A4-D69F0A60315F}"/>
              </a:ext>
            </a:extLst>
          </p:cNvPr>
          <p:cNvSpPr/>
          <p:nvPr/>
        </p:nvSpPr>
        <p:spPr>
          <a:xfrm flipV="1">
            <a:off x="4763631" y="4144107"/>
            <a:ext cx="234065" cy="12411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13C45EC-87D1-4C45-83B4-61C1FBD93A75}"/>
              </a:ext>
            </a:extLst>
          </p:cNvPr>
          <p:cNvCxnSpPr>
            <a:cxnSpLocks/>
          </p:cNvCxnSpPr>
          <p:nvPr/>
        </p:nvCxnSpPr>
        <p:spPr>
          <a:xfrm flipV="1">
            <a:off x="5632140" y="3794367"/>
            <a:ext cx="0" cy="1076869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99AB9CA-91EA-FE42-ABD9-CA9BAE686422}"/>
              </a:ext>
            </a:extLst>
          </p:cNvPr>
          <p:cNvCxnSpPr>
            <a:cxnSpLocks/>
          </p:cNvCxnSpPr>
          <p:nvPr/>
        </p:nvCxnSpPr>
        <p:spPr>
          <a:xfrm flipV="1">
            <a:off x="5562598" y="3793067"/>
            <a:ext cx="0" cy="1076869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>
            <a:extLst>
              <a:ext uri="{FF2B5EF4-FFF2-40B4-BE49-F238E27FC236}">
                <a16:creationId xmlns:a16="http://schemas.microsoft.com/office/drawing/2014/main" id="{C1AC9459-8EE2-654A-A81A-AD3367AB50A1}"/>
              </a:ext>
            </a:extLst>
          </p:cNvPr>
          <p:cNvSpPr/>
          <p:nvPr/>
        </p:nvSpPr>
        <p:spPr>
          <a:xfrm flipV="1">
            <a:off x="5477766" y="4047431"/>
            <a:ext cx="234065" cy="12411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8196497-82BC-7341-9C34-9B27AD3E79DF}"/>
              </a:ext>
            </a:extLst>
          </p:cNvPr>
          <p:cNvCxnSpPr>
            <a:cxnSpLocks/>
          </p:cNvCxnSpPr>
          <p:nvPr/>
        </p:nvCxnSpPr>
        <p:spPr>
          <a:xfrm flipV="1">
            <a:off x="5831892" y="3794699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F81E17E3-E0BF-CD40-9232-6E6A3FDA1C2C}"/>
              </a:ext>
            </a:extLst>
          </p:cNvPr>
          <p:cNvCxnSpPr>
            <a:cxnSpLocks/>
          </p:cNvCxnSpPr>
          <p:nvPr/>
        </p:nvCxnSpPr>
        <p:spPr>
          <a:xfrm flipV="1">
            <a:off x="5863550" y="3771269"/>
            <a:ext cx="0" cy="707311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87D7F02-C94B-EA41-9FCB-CEED4C746886}"/>
              </a:ext>
            </a:extLst>
          </p:cNvPr>
          <p:cNvCxnSpPr>
            <a:cxnSpLocks/>
          </p:cNvCxnSpPr>
          <p:nvPr/>
        </p:nvCxnSpPr>
        <p:spPr>
          <a:xfrm flipV="1">
            <a:off x="5800195" y="3785113"/>
            <a:ext cx="0" cy="690914"/>
          </a:xfrm>
          <a:prstGeom prst="line">
            <a:avLst/>
          </a:prstGeom>
          <a:ln w="25400">
            <a:solidFill>
              <a:srgbClr val="16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1338FF68-51E8-9C45-95BA-306D1D408F72}"/>
              </a:ext>
            </a:extLst>
          </p:cNvPr>
          <p:cNvSpPr/>
          <p:nvPr/>
        </p:nvSpPr>
        <p:spPr>
          <a:xfrm flipV="1">
            <a:off x="5720107" y="4169851"/>
            <a:ext cx="233384" cy="10444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D1FE8F09-C6AF-D546-BD0A-FBDBAA12AC3B}"/>
              </a:ext>
            </a:extLst>
          </p:cNvPr>
          <p:cNvSpPr/>
          <p:nvPr/>
        </p:nvSpPr>
        <p:spPr>
          <a:xfrm>
            <a:off x="6861682" y="3746845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bg2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392CD860-1F11-4B48-9EA1-BDCA717034BA}"/>
              </a:ext>
            </a:extLst>
          </p:cNvPr>
          <p:cNvSpPr/>
          <p:nvPr/>
        </p:nvSpPr>
        <p:spPr>
          <a:xfrm>
            <a:off x="7331123" y="3754835"/>
            <a:ext cx="346441" cy="314493"/>
          </a:xfrm>
          <a:prstGeom prst="roundRect">
            <a:avLst/>
          </a:prstGeom>
          <a:gradFill flip="none" rotWithShape="1">
            <a:gsLst>
              <a:gs pos="0">
                <a:srgbClr val="A00511"/>
              </a:gs>
              <a:gs pos="48000">
                <a:srgbClr val="FF440B"/>
              </a:gs>
              <a:gs pos="100000">
                <a:srgbClr val="FF440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37445630-40EE-AA46-AE8F-05BA3911B80C}"/>
              </a:ext>
            </a:extLst>
          </p:cNvPr>
          <p:cNvSpPr/>
          <p:nvPr/>
        </p:nvSpPr>
        <p:spPr>
          <a:xfrm>
            <a:off x="10699038" y="3868702"/>
            <a:ext cx="346441" cy="31449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48000">
                <a:srgbClr val="FFFF00"/>
              </a:gs>
              <a:gs pos="100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3157F474-A8E9-B34F-BEA8-B2F55C91DED1}"/>
              </a:ext>
            </a:extLst>
          </p:cNvPr>
          <p:cNvSpPr/>
          <p:nvPr/>
        </p:nvSpPr>
        <p:spPr>
          <a:xfrm>
            <a:off x="10621085" y="3359527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bg2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Elbow Connector 210">
            <a:extLst>
              <a:ext uri="{FF2B5EF4-FFF2-40B4-BE49-F238E27FC236}">
                <a16:creationId xmlns:a16="http://schemas.microsoft.com/office/drawing/2014/main" id="{DE0A05E1-982E-9443-AAD7-0B1851BD919D}"/>
              </a:ext>
            </a:extLst>
          </p:cNvPr>
          <p:cNvCxnSpPr>
            <a:cxnSpLocks/>
            <a:stCxn id="206" idx="2"/>
            <a:endCxn id="134" idx="3"/>
          </p:cNvCxnSpPr>
          <p:nvPr/>
        </p:nvCxnSpPr>
        <p:spPr>
          <a:xfrm rot="5400000">
            <a:off x="6182308" y="3886951"/>
            <a:ext cx="678209" cy="1026982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>
            <a:extLst>
              <a:ext uri="{FF2B5EF4-FFF2-40B4-BE49-F238E27FC236}">
                <a16:creationId xmlns:a16="http://schemas.microsoft.com/office/drawing/2014/main" id="{49120AE5-3997-5E41-9359-3D2E9E5CBD48}"/>
              </a:ext>
            </a:extLst>
          </p:cNvPr>
          <p:cNvCxnSpPr>
            <a:cxnSpLocks/>
            <a:stCxn id="207" idx="2"/>
            <a:endCxn id="131" idx="3"/>
          </p:cNvCxnSpPr>
          <p:nvPr/>
        </p:nvCxnSpPr>
        <p:spPr>
          <a:xfrm rot="5400000">
            <a:off x="5764562" y="2886310"/>
            <a:ext cx="556764" cy="2922801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97D76FE5-6289-6B4C-AC3D-60ACB3508336}"/>
              </a:ext>
            </a:extLst>
          </p:cNvPr>
          <p:cNvSpPr txBox="1"/>
          <p:nvPr/>
        </p:nvSpPr>
        <p:spPr>
          <a:xfrm>
            <a:off x="6449910" y="3493270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ONOS/VM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3F8E1AB-C37B-2540-9667-844AF24C3C92}"/>
              </a:ext>
            </a:extLst>
          </p:cNvPr>
          <p:cNvSpPr txBox="1"/>
          <p:nvPr/>
        </p:nvSpPr>
        <p:spPr>
          <a:xfrm>
            <a:off x="10950389" y="3357270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ONOS/VM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063314F-86D4-E442-BA9C-7711FC7B6481}"/>
              </a:ext>
            </a:extLst>
          </p:cNvPr>
          <p:cNvSpPr txBox="1"/>
          <p:nvPr/>
        </p:nvSpPr>
        <p:spPr>
          <a:xfrm>
            <a:off x="11000819" y="3823023"/>
            <a:ext cx="993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Faucet/VM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D202B1D-A00B-6B44-97B4-2C7A4907BB87}"/>
              </a:ext>
            </a:extLst>
          </p:cNvPr>
          <p:cNvSpPr txBox="1"/>
          <p:nvPr/>
        </p:nvSpPr>
        <p:spPr>
          <a:xfrm>
            <a:off x="7631919" y="3739472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ODL/VM</a:t>
            </a:r>
          </a:p>
        </p:txBody>
      </p:sp>
      <p:sp>
        <p:nvSpPr>
          <p:cNvPr id="257" name="Rounded Rectangle 256">
            <a:extLst>
              <a:ext uri="{FF2B5EF4-FFF2-40B4-BE49-F238E27FC236}">
                <a16:creationId xmlns:a16="http://schemas.microsoft.com/office/drawing/2014/main" id="{02FA93E7-FD48-054B-ABC1-F5ED038D2581}"/>
              </a:ext>
            </a:extLst>
          </p:cNvPr>
          <p:cNvSpPr/>
          <p:nvPr/>
        </p:nvSpPr>
        <p:spPr>
          <a:xfrm>
            <a:off x="3546857" y="2795165"/>
            <a:ext cx="346441" cy="31449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800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D2B806DE-516C-C642-B876-295AA5C54053}"/>
              </a:ext>
            </a:extLst>
          </p:cNvPr>
          <p:cNvSpPr txBox="1"/>
          <p:nvPr/>
        </p:nvSpPr>
        <p:spPr>
          <a:xfrm>
            <a:off x="3502327" y="2515889"/>
            <a:ext cx="48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NSA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17E7DAF-5CE9-E146-BEAA-E295311108D8}"/>
              </a:ext>
            </a:extLst>
          </p:cNvPr>
          <p:cNvSpPr txBox="1"/>
          <p:nvPr/>
        </p:nvSpPr>
        <p:spPr>
          <a:xfrm>
            <a:off x="3815191" y="1716366"/>
            <a:ext cx="35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NSI OXP Connection Service Domain</a:t>
            </a:r>
          </a:p>
        </p:txBody>
      </p:sp>
      <p:cxnSp>
        <p:nvCxnSpPr>
          <p:cNvPr id="260" name="Elbow Connector 259">
            <a:extLst>
              <a:ext uri="{FF2B5EF4-FFF2-40B4-BE49-F238E27FC236}">
                <a16:creationId xmlns:a16="http://schemas.microsoft.com/office/drawing/2014/main" id="{57151B3C-8628-CF42-82B7-1BF7055A5AC1}"/>
              </a:ext>
            </a:extLst>
          </p:cNvPr>
          <p:cNvCxnSpPr>
            <a:cxnSpLocks/>
            <a:stCxn id="257" idx="2"/>
            <a:endCxn id="121" idx="1"/>
          </p:cNvCxnSpPr>
          <p:nvPr/>
        </p:nvCxnSpPr>
        <p:spPr>
          <a:xfrm rot="16200000" flipH="1">
            <a:off x="3850803" y="2978932"/>
            <a:ext cx="115997" cy="377447"/>
          </a:xfrm>
          <a:prstGeom prst="bent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4F16D0C6-D82F-1449-A742-29C761DA91D1}"/>
              </a:ext>
            </a:extLst>
          </p:cNvPr>
          <p:cNvSpPr txBox="1"/>
          <p:nvPr/>
        </p:nvSpPr>
        <p:spPr>
          <a:xfrm>
            <a:off x="3412912" y="3225654"/>
            <a:ext cx="66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OXP</a:t>
            </a:r>
          </a:p>
          <a:p>
            <a:pPr algn="r"/>
            <a:r>
              <a:rPr lang="en-US" sz="1400" dirty="0"/>
              <a:t>Switch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7CA3386-7492-674A-BBA8-32F3627E5191}"/>
              </a:ext>
            </a:extLst>
          </p:cNvPr>
          <p:cNvSpPr txBox="1"/>
          <p:nvPr/>
        </p:nvSpPr>
        <p:spPr>
          <a:xfrm>
            <a:off x="1209390" y="4270006"/>
            <a:ext cx="291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Policy Enforcement Point 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User managed VSC instances</a:t>
            </a: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6B83CA92-F8BE-9544-AA10-F53EABF7A27A}"/>
              </a:ext>
            </a:extLst>
          </p:cNvPr>
          <p:cNvSpPr/>
          <p:nvPr/>
        </p:nvSpPr>
        <p:spPr bwMode="auto">
          <a:xfrm>
            <a:off x="7453005" y="4001012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53915002-BF86-304A-98CE-3F97D3CA453D}"/>
              </a:ext>
            </a:extLst>
          </p:cNvPr>
          <p:cNvSpPr/>
          <p:nvPr/>
        </p:nvSpPr>
        <p:spPr bwMode="auto">
          <a:xfrm>
            <a:off x="6978565" y="4005504"/>
            <a:ext cx="95637" cy="87132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7E94C00-60B1-3545-A810-BDA217D2EEB6}"/>
              </a:ext>
            </a:extLst>
          </p:cNvPr>
          <p:cNvSpPr/>
          <p:nvPr/>
        </p:nvSpPr>
        <p:spPr bwMode="auto">
          <a:xfrm>
            <a:off x="5965836" y="4701630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DF9AFBE9-D8FC-6243-A2F7-AE149F6FA71F}"/>
              </a:ext>
            </a:extLst>
          </p:cNvPr>
          <p:cNvSpPr/>
          <p:nvPr/>
        </p:nvSpPr>
        <p:spPr bwMode="auto">
          <a:xfrm>
            <a:off x="4507650" y="4568239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40B748CC-05D4-7F40-BB3B-52D6654F21DE}"/>
              </a:ext>
            </a:extLst>
          </p:cNvPr>
          <p:cNvSpPr/>
          <p:nvPr/>
        </p:nvSpPr>
        <p:spPr bwMode="auto">
          <a:xfrm>
            <a:off x="4997677" y="4637107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70EFEE97-66BA-6342-BBA6-DD37C1AB03DB}"/>
              </a:ext>
            </a:extLst>
          </p:cNvPr>
          <p:cNvSpPr txBox="1"/>
          <p:nvPr/>
        </p:nvSpPr>
        <p:spPr>
          <a:xfrm>
            <a:off x="6439861" y="2883275"/>
            <a:ext cx="214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GVM Platforms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63BD1780-3C94-1740-A1A2-BE3266F95E76}"/>
              </a:ext>
            </a:extLst>
          </p:cNvPr>
          <p:cNvSpPr txBox="1"/>
          <p:nvPr/>
        </p:nvSpPr>
        <p:spPr>
          <a:xfrm>
            <a:off x="9897839" y="2948254"/>
            <a:ext cx="23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Remote GVM Platforms</a:t>
            </a: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E6624B1D-6953-CD46-9D34-76D5ACBBB1E2}"/>
              </a:ext>
            </a:extLst>
          </p:cNvPr>
          <p:cNvSpPr/>
          <p:nvPr/>
        </p:nvSpPr>
        <p:spPr bwMode="auto">
          <a:xfrm>
            <a:off x="5689290" y="5067039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BF0CEAC3-BBCF-1F49-BAEF-171786B5101E}"/>
              </a:ext>
            </a:extLst>
          </p:cNvPr>
          <p:cNvSpPr/>
          <p:nvPr/>
        </p:nvSpPr>
        <p:spPr bwMode="auto">
          <a:xfrm>
            <a:off x="10814979" y="4126725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22D833E7-2619-9E4E-AFFC-1E725335F71E}"/>
              </a:ext>
            </a:extLst>
          </p:cNvPr>
          <p:cNvSpPr/>
          <p:nvPr/>
        </p:nvSpPr>
        <p:spPr bwMode="auto">
          <a:xfrm>
            <a:off x="10745115" y="3615557"/>
            <a:ext cx="93793" cy="10775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8062DBD-E59F-AB4E-B726-1105FFE7D585}"/>
              </a:ext>
            </a:extLst>
          </p:cNvPr>
          <p:cNvGrpSpPr/>
          <p:nvPr/>
        </p:nvGrpSpPr>
        <p:grpSpPr>
          <a:xfrm>
            <a:off x="4344197" y="3684695"/>
            <a:ext cx="1564456" cy="120685"/>
            <a:chOff x="8136524" y="3395532"/>
            <a:chExt cx="1365151" cy="118488"/>
          </a:xfrm>
          <a:solidFill>
            <a:schemeClr val="tx1"/>
          </a:solidFill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E7F131F-DF0C-6C40-AD55-3A8481549DFB}"/>
                </a:ext>
              </a:extLst>
            </p:cNvPr>
            <p:cNvSpPr/>
            <p:nvPr/>
          </p:nvSpPr>
          <p:spPr bwMode="auto">
            <a:xfrm>
              <a:off x="8136524" y="3397514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0C14A10-E10E-3B49-B7F4-8FD332228549}"/>
                </a:ext>
              </a:extLst>
            </p:cNvPr>
            <p:cNvSpPr/>
            <p:nvPr/>
          </p:nvSpPr>
          <p:spPr bwMode="auto">
            <a:xfrm>
              <a:off x="8551452" y="3399082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351A432-4B06-4F4B-B7ED-ACB1B0FF4316}"/>
                </a:ext>
              </a:extLst>
            </p:cNvPr>
            <p:cNvSpPr/>
            <p:nvPr/>
          </p:nvSpPr>
          <p:spPr bwMode="auto">
            <a:xfrm>
              <a:off x="8965121" y="3395532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4747A3F-7ADF-2B47-887A-0EEEDB9FB7EA}"/>
                </a:ext>
              </a:extLst>
            </p:cNvPr>
            <p:cNvSpPr/>
            <p:nvPr/>
          </p:nvSpPr>
          <p:spPr bwMode="auto">
            <a:xfrm>
              <a:off x="9383133" y="3397100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6FEF2BD-CEC8-8442-9357-27B0016F862E}"/>
              </a:ext>
            </a:extLst>
          </p:cNvPr>
          <p:cNvGrpSpPr/>
          <p:nvPr/>
        </p:nvGrpSpPr>
        <p:grpSpPr>
          <a:xfrm>
            <a:off x="4579458" y="3685196"/>
            <a:ext cx="1085416" cy="120508"/>
            <a:chOff x="8136524" y="3395574"/>
            <a:chExt cx="947139" cy="118304"/>
          </a:xfrm>
          <a:solidFill>
            <a:schemeClr val="tx1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1727060-BCBE-7A4D-B05A-AE9BE2D7F265}"/>
                </a:ext>
              </a:extLst>
            </p:cNvPr>
            <p:cNvSpPr/>
            <p:nvPr/>
          </p:nvSpPr>
          <p:spPr bwMode="auto">
            <a:xfrm>
              <a:off x="8136524" y="3397303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AD9CED5-6B2D-8F4F-A180-5DCD16D0D7C8}"/>
                </a:ext>
              </a:extLst>
            </p:cNvPr>
            <p:cNvSpPr/>
            <p:nvPr/>
          </p:nvSpPr>
          <p:spPr bwMode="auto">
            <a:xfrm>
              <a:off x="8551452" y="3398940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9236EEC-4B3E-634A-8346-3465CA40BB48}"/>
                </a:ext>
              </a:extLst>
            </p:cNvPr>
            <p:cNvSpPr/>
            <p:nvPr/>
          </p:nvSpPr>
          <p:spPr bwMode="auto">
            <a:xfrm>
              <a:off x="8965121" y="3395574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12E31FC-B7BF-9B42-8A74-B4F8BEF03562}"/>
              </a:ext>
            </a:extLst>
          </p:cNvPr>
          <p:cNvGrpSpPr/>
          <p:nvPr/>
        </p:nvGrpSpPr>
        <p:grpSpPr>
          <a:xfrm>
            <a:off x="4335360" y="4431039"/>
            <a:ext cx="1564456" cy="171167"/>
            <a:chOff x="8136524" y="3924171"/>
            <a:chExt cx="1365151" cy="168045"/>
          </a:xfrm>
          <a:solidFill>
            <a:schemeClr val="tx1"/>
          </a:solidFill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DBBBC23-5AF8-5C44-AAA0-D37C328BDFBB}"/>
                </a:ext>
              </a:extLst>
            </p:cNvPr>
            <p:cNvSpPr/>
            <p:nvPr/>
          </p:nvSpPr>
          <p:spPr bwMode="auto">
            <a:xfrm>
              <a:off x="8136524" y="3926101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891890E-32F7-F044-A5A6-B2B69A748213}"/>
                </a:ext>
              </a:extLst>
            </p:cNvPr>
            <p:cNvSpPr/>
            <p:nvPr/>
          </p:nvSpPr>
          <p:spPr bwMode="auto">
            <a:xfrm>
              <a:off x="8551452" y="3927701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D302D72-F452-514F-BEF8-C4BAAA32A2DA}"/>
                </a:ext>
              </a:extLst>
            </p:cNvPr>
            <p:cNvSpPr/>
            <p:nvPr/>
          </p:nvSpPr>
          <p:spPr bwMode="auto">
            <a:xfrm>
              <a:off x="8965121" y="3924171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AB7B578-B51E-5043-85E6-5FCE5D101D61}"/>
                </a:ext>
              </a:extLst>
            </p:cNvPr>
            <p:cNvSpPr/>
            <p:nvPr/>
          </p:nvSpPr>
          <p:spPr bwMode="auto">
            <a:xfrm>
              <a:off x="9383133" y="3977278"/>
              <a:ext cx="118542" cy="114938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sp>
        <p:nvSpPr>
          <p:cNvPr id="314" name="Oval 313">
            <a:extLst>
              <a:ext uri="{FF2B5EF4-FFF2-40B4-BE49-F238E27FC236}">
                <a16:creationId xmlns:a16="http://schemas.microsoft.com/office/drawing/2014/main" id="{6F9042C2-1071-8B4E-85DC-35912368EFB8}"/>
              </a:ext>
            </a:extLst>
          </p:cNvPr>
          <p:cNvSpPr/>
          <p:nvPr/>
        </p:nvSpPr>
        <p:spPr bwMode="auto">
          <a:xfrm>
            <a:off x="4327128" y="5342213"/>
            <a:ext cx="135849" cy="1170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CD2BED82-9153-6B40-8D2D-E809F3CB7F02}"/>
              </a:ext>
            </a:extLst>
          </p:cNvPr>
          <p:cNvSpPr/>
          <p:nvPr/>
        </p:nvSpPr>
        <p:spPr bwMode="auto">
          <a:xfrm>
            <a:off x="4814892" y="5342213"/>
            <a:ext cx="135849" cy="1170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279186AB-ECE7-B64A-B769-FE56BA5B5927}"/>
              </a:ext>
            </a:extLst>
          </p:cNvPr>
          <p:cNvSpPr/>
          <p:nvPr/>
        </p:nvSpPr>
        <p:spPr bwMode="auto">
          <a:xfrm>
            <a:off x="5535417" y="5356646"/>
            <a:ext cx="135849" cy="1170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2155151F-C73C-214A-BBFB-8E372EC30975}"/>
              </a:ext>
            </a:extLst>
          </p:cNvPr>
          <p:cNvSpPr/>
          <p:nvPr/>
        </p:nvSpPr>
        <p:spPr bwMode="auto">
          <a:xfrm>
            <a:off x="5765926" y="5362623"/>
            <a:ext cx="135849" cy="117074"/>
          </a:xfrm>
          <a:prstGeom prst="ellipse">
            <a:avLst/>
          </a:prstGeom>
          <a:solidFill>
            <a:schemeClr val="tx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F09977C6-10E2-2148-AF86-E79D87918115}"/>
              </a:ext>
            </a:extLst>
          </p:cNvPr>
          <p:cNvSpPr txBox="1"/>
          <p:nvPr/>
        </p:nvSpPr>
        <p:spPr>
          <a:xfrm>
            <a:off x="4183705" y="2029502"/>
            <a:ext cx="202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Dynamic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Inter-Customer VCs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556547E1-31AF-EC48-9B8B-6B358463D8AD}"/>
              </a:ext>
            </a:extLst>
          </p:cNvPr>
          <p:cNvSpPr txBox="1"/>
          <p:nvPr/>
        </p:nvSpPr>
        <p:spPr>
          <a:xfrm>
            <a:off x="6636934" y="4342684"/>
            <a:ext cx="1226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Controller VCs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E2C5D1C-866D-344A-97B8-400DF7557708}"/>
              </a:ext>
            </a:extLst>
          </p:cNvPr>
          <p:cNvSpPr txBox="1"/>
          <p:nvPr/>
        </p:nvSpPr>
        <p:spPr>
          <a:xfrm>
            <a:off x="2318905" y="3894389"/>
            <a:ext cx="20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Inter-Customer VCs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6895D4C6-93D6-C74C-8C64-1F3AD4A8DF00}"/>
              </a:ext>
            </a:extLst>
          </p:cNvPr>
          <p:cNvSpPr txBox="1"/>
          <p:nvPr/>
        </p:nvSpPr>
        <p:spPr>
          <a:xfrm>
            <a:off x="7107731" y="6499755"/>
            <a:ext cx="41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 links (could be dynamic NSI VCs also)</a:t>
            </a:r>
          </a:p>
        </p:txBody>
      </p:sp>
      <p:sp>
        <p:nvSpPr>
          <p:cNvPr id="323" name="Cloud 322">
            <a:extLst>
              <a:ext uri="{FF2B5EF4-FFF2-40B4-BE49-F238E27FC236}">
                <a16:creationId xmlns:a16="http://schemas.microsoft.com/office/drawing/2014/main" id="{89A94508-6A1B-4E4A-9776-082C01549B5B}"/>
              </a:ext>
            </a:extLst>
          </p:cNvPr>
          <p:cNvSpPr/>
          <p:nvPr/>
        </p:nvSpPr>
        <p:spPr>
          <a:xfrm>
            <a:off x="6761272" y="4568058"/>
            <a:ext cx="3654578" cy="1967501"/>
          </a:xfrm>
          <a:prstGeom prst="cloud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Transit </a:t>
            </a:r>
            <a:r>
              <a:rPr lang="en-US" b="1" dirty="0"/>
              <a:t>NSI Domain(s</a:t>
            </a:r>
            <a:r>
              <a:rPr lang="en-US" dirty="0"/>
              <a:t>)</a:t>
            </a:r>
          </a:p>
        </p:txBody>
      </p:sp>
      <p:sp>
        <p:nvSpPr>
          <p:cNvPr id="324" name="Cloud 323">
            <a:extLst>
              <a:ext uri="{FF2B5EF4-FFF2-40B4-BE49-F238E27FC236}">
                <a16:creationId xmlns:a16="http://schemas.microsoft.com/office/drawing/2014/main" id="{A8698083-B674-A646-9DB8-F5DD258A78C5}"/>
              </a:ext>
            </a:extLst>
          </p:cNvPr>
          <p:cNvSpPr/>
          <p:nvPr/>
        </p:nvSpPr>
        <p:spPr>
          <a:xfrm>
            <a:off x="1035495" y="5235912"/>
            <a:ext cx="2923824" cy="1560419"/>
          </a:xfrm>
          <a:prstGeom prst="cloud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Transit </a:t>
            </a:r>
          </a:p>
          <a:p>
            <a:pPr algn="ctr"/>
            <a:r>
              <a:rPr lang="en-US" b="1" dirty="0"/>
              <a:t>NSI Domain(s)</a:t>
            </a:r>
          </a:p>
        </p:txBody>
      </p:sp>
      <p:cxnSp>
        <p:nvCxnSpPr>
          <p:cNvPr id="216" name="Elbow Connector 215">
            <a:extLst>
              <a:ext uri="{FF2B5EF4-FFF2-40B4-BE49-F238E27FC236}">
                <a16:creationId xmlns:a16="http://schemas.microsoft.com/office/drawing/2014/main" id="{E77D9A58-EDDD-A840-9F19-582677CAB0E8}"/>
              </a:ext>
            </a:extLst>
          </p:cNvPr>
          <p:cNvCxnSpPr>
            <a:cxnSpLocks/>
            <a:stCxn id="208" idx="2"/>
            <a:endCxn id="168" idx="3"/>
          </p:cNvCxnSpPr>
          <p:nvPr/>
        </p:nvCxnSpPr>
        <p:spPr>
          <a:xfrm rot="5400000">
            <a:off x="7862298" y="2097464"/>
            <a:ext cx="924230" cy="5095692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>
            <a:extLst>
              <a:ext uri="{FF2B5EF4-FFF2-40B4-BE49-F238E27FC236}">
                <a16:creationId xmlns:a16="http://schemas.microsoft.com/office/drawing/2014/main" id="{B3CA33A4-D56A-4145-AF6C-C3F8E42B3517}"/>
              </a:ext>
            </a:extLst>
          </p:cNvPr>
          <p:cNvCxnSpPr>
            <a:cxnSpLocks/>
            <a:stCxn id="209" idx="2"/>
            <a:endCxn id="132" idx="3"/>
          </p:cNvCxnSpPr>
          <p:nvPr/>
        </p:nvCxnSpPr>
        <p:spPr>
          <a:xfrm rot="5400000">
            <a:off x="7424464" y="1306560"/>
            <a:ext cx="1002382" cy="5737303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4E5627-A0CC-1D41-973B-6804F0716F04}"/>
              </a:ext>
            </a:extLst>
          </p:cNvPr>
          <p:cNvSpPr txBox="1"/>
          <p:nvPr/>
        </p:nvSpPr>
        <p:spPr>
          <a:xfrm>
            <a:off x="8086374" y="3942000"/>
            <a:ext cx="2096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User managed VMs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SDN Controllers</a:t>
            </a:r>
          </a:p>
        </p:txBody>
      </p:sp>
    </p:spTree>
    <p:extLst>
      <p:ext uri="{BB962C8B-B14F-4D97-AF65-F5344CB8AC3E}">
        <p14:creationId xmlns:p14="http://schemas.microsoft.com/office/powerpoint/2010/main" val="387734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022" y="2717802"/>
            <a:ext cx="9509495" cy="1729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97" name="Straight Connector 196"/>
          <p:cNvCxnSpPr/>
          <p:nvPr/>
        </p:nvCxnSpPr>
        <p:spPr>
          <a:xfrm flipV="1">
            <a:off x="7603190" y="5133280"/>
            <a:ext cx="1530991" cy="4053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3610137" y="5128865"/>
            <a:ext cx="1692300" cy="2027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644545" y="5128865"/>
            <a:ext cx="1616531" cy="8467"/>
          </a:xfrm>
          <a:prstGeom prst="line">
            <a:avLst/>
          </a:prstGeom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94581" y="4123269"/>
            <a:ext cx="3036711" cy="1772355"/>
            <a:chOff x="7086601" y="2153191"/>
            <a:chExt cx="1664469" cy="11639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7086601" y="2319867"/>
              <a:ext cx="1664469" cy="8312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295200" y="2171745"/>
              <a:ext cx="782000" cy="11454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880885" y="2153191"/>
              <a:ext cx="736600" cy="11454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239885" y="2356346"/>
              <a:ext cx="1465143" cy="66792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98303" y="4123270"/>
            <a:ext cx="2295567" cy="1650999"/>
            <a:chOff x="7086601" y="2153191"/>
            <a:chExt cx="1664469" cy="116398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7086601" y="2319867"/>
              <a:ext cx="1664469" cy="8312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295200" y="2171745"/>
              <a:ext cx="782000" cy="11454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880885" y="2153191"/>
              <a:ext cx="736600" cy="11454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225956" y="2356346"/>
              <a:ext cx="1465143" cy="66792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9004" y="4326469"/>
            <a:ext cx="1825977" cy="1349023"/>
            <a:chOff x="7086601" y="2153191"/>
            <a:chExt cx="1664469" cy="116398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7086601" y="2319867"/>
              <a:ext cx="1664469" cy="83121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295200" y="2171745"/>
              <a:ext cx="782000" cy="11454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880885" y="2153191"/>
              <a:ext cx="736600" cy="11454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239885" y="2356346"/>
              <a:ext cx="1465143" cy="66792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61812" y="6406024"/>
            <a:ext cx="741021" cy="274873"/>
          </a:xfrm>
          <a:prstGeom prst="rect">
            <a:avLst/>
          </a:prstGeom>
        </p:spPr>
        <p:txBody>
          <a:bodyPr vert="horz" lIns="162556" tIns="81277" rIns="162556" bIns="81277" rtlCol="0" anchor="ctr"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03" y="82969"/>
            <a:ext cx="9612087" cy="982588"/>
          </a:xfrm>
        </p:spPr>
        <p:txBody>
          <a:bodyPr>
            <a:normAutofit/>
          </a:bodyPr>
          <a:lstStyle/>
          <a:p>
            <a:pPr algn="ctr"/>
            <a:r>
              <a:rPr lang="en-US" sz="2667" b="1" dirty="0"/>
              <a:t>Generic  Virtualization Model</a:t>
            </a:r>
            <a:br>
              <a:rPr lang="en-US" sz="2667" dirty="0"/>
            </a:br>
            <a:r>
              <a:rPr lang="en-US" sz="2667" dirty="0"/>
              <a:t>A candidate architecture for virtualized services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15280" y="5576031"/>
            <a:ext cx="2977730" cy="943714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pPr algn="ctr"/>
            <a:r>
              <a:rPr lang="en-US" sz="2533" b="1" dirty="0"/>
              <a:t>NSI service domain </a:t>
            </a:r>
          </a:p>
          <a:p>
            <a:pPr algn="ctr"/>
            <a:r>
              <a:rPr lang="en-US" sz="2533" b="1" dirty="0"/>
              <a:t>Aruba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01879" y="5576710"/>
            <a:ext cx="2977730" cy="943714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pPr algn="ctr"/>
            <a:r>
              <a:rPr lang="en-US" sz="2533" b="1" dirty="0"/>
              <a:t>NSI service domain </a:t>
            </a:r>
          </a:p>
          <a:p>
            <a:pPr algn="ctr"/>
            <a:r>
              <a:rPr lang="en-US" sz="2533" b="1" dirty="0"/>
              <a:t>Bonaire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14153" y="5576711"/>
            <a:ext cx="2903992" cy="943714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pPr algn="ctr"/>
            <a:r>
              <a:rPr lang="en-US" sz="2533" b="1" dirty="0"/>
              <a:t>NSI service domain</a:t>
            </a:r>
          </a:p>
          <a:p>
            <a:pPr algn="ctr"/>
            <a:r>
              <a:rPr lang="en-US" sz="2533" b="1" dirty="0"/>
              <a:t>Curacao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06021" y="5260621"/>
            <a:ext cx="3519930" cy="55392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533" b="1" dirty="0"/>
              <a:t>Open Exchange Point  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900313" y="4738511"/>
            <a:ext cx="916590" cy="492373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133" b="1" dirty="0"/>
              <a:t>FTL 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45758" y="5271910"/>
            <a:ext cx="1311056" cy="55392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533" b="1" dirty="0"/>
              <a:t>OXP B1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39469" y="5266265"/>
            <a:ext cx="1311056" cy="55392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533" b="1" dirty="0"/>
              <a:t>OXP B2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774291" y="5260621"/>
            <a:ext cx="1134726" cy="55392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533" b="1" dirty="0"/>
              <a:t>OXP 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25067" y="4741335"/>
            <a:ext cx="908574" cy="492373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133" b="1" dirty="0"/>
              <a:t>FTL 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42580" y="4738513"/>
            <a:ext cx="897353" cy="492373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133" b="1" dirty="0"/>
              <a:t>FTL Z</a:t>
            </a:r>
          </a:p>
        </p:txBody>
      </p:sp>
      <p:cxnSp>
        <p:nvCxnSpPr>
          <p:cNvPr id="154" name="Straight Connector 153"/>
          <p:cNvCxnSpPr>
            <a:stCxn id="10" idx="0"/>
          </p:cNvCxnSpPr>
          <p:nvPr/>
        </p:nvCxnSpPr>
        <p:spPr>
          <a:xfrm flipH="1" flipV="1">
            <a:off x="3234268" y="4391377"/>
            <a:ext cx="1613" cy="378649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65" idx="0"/>
          </p:cNvCxnSpPr>
          <p:nvPr/>
        </p:nvCxnSpPr>
        <p:spPr>
          <a:xfrm flipV="1">
            <a:off x="5270293" y="4391377"/>
            <a:ext cx="1620" cy="376623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3" idx="0"/>
          </p:cNvCxnSpPr>
          <p:nvPr/>
        </p:nvCxnSpPr>
        <p:spPr>
          <a:xfrm flipH="1" flipV="1">
            <a:off x="7224889" y="4397019"/>
            <a:ext cx="4043" cy="379444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8" idx="0"/>
          </p:cNvCxnSpPr>
          <p:nvPr/>
        </p:nvCxnSpPr>
        <p:spPr>
          <a:xfrm flipV="1">
            <a:off x="9102033" y="4397022"/>
            <a:ext cx="2456" cy="375391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840773" y="5119986"/>
            <a:ext cx="782964" cy="5172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6828973" y="5132223"/>
            <a:ext cx="782964" cy="5172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693247" y="5127051"/>
            <a:ext cx="782964" cy="5172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399990" y="5133288"/>
            <a:ext cx="1530991" cy="4053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930981" y="4772411"/>
            <a:ext cx="342111" cy="495965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76200" dist="1905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3064827" y="4770024"/>
            <a:ext cx="342111" cy="495965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>
            <a:outerShdw blurRad="76200" dist="1905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7057879" y="4776464"/>
            <a:ext cx="342111" cy="4959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76200" dist="1905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4885675" y="5126103"/>
            <a:ext cx="782964" cy="5172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06937" y="5128873"/>
            <a:ext cx="1692300" cy="2027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41345" y="5128873"/>
            <a:ext cx="1616531" cy="8467"/>
          </a:xfrm>
          <a:prstGeom prst="line">
            <a:avLst/>
          </a:prstGeom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99238" y="4767998"/>
            <a:ext cx="342111" cy="4959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76200" dist="1905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sp>
        <p:nvSpPr>
          <p:cNvPr id="224" name="Freeform 223"/>
          <p:cNvSpPr/>
          <p:nvPr/>
        </p:nvSpPr>
        <p:spPr>
          <a:xfrm>
            <a:off x="2698484" y="4044248"/>
            <a:ext cx="4131293" cy="1035513"/>
          </a:xfrm>
          <a:custGeom>
            <a:avLst/>
            <a:gdLst>
              <a:gd name="connsiteX0" fmla="*/ 102985 w 3752118"/>
              <a:gd name="connsiteY0" fmla="*/ 175872 h 956542"/>
              <a:gd name="connsiteX1" fmla="*/ 187652 w 3752118"/>
              <a:gd name="connsiteY1" fmla="*/ 590739 h 956542"/>
              <a:gd name="connsiteX2" fmla="*/ 1821718 w 3752118"/>
              <a:gd name="connsiteY2" fmla="*/ 954806 h 956542"/>
              <a:gd name="connsiteX3" fmla="*/ 3201785 w 3752118"/>
              <a:gd name="connsiteY3" fmla="*/ 438339 h 956542"/>
              <a:gd name="connsiteX4" fmla="*/ 3447318 w 3752118"/>
              <a:gd name="connsiteY4" fmla="*/ 23472 h 956542"/>
              <a:gd name="connsiteX5" fmla="*/ 3752118 w 3752118"/>
              <a:gd name="connsiteY5" fmla="*/ 48872 h 956542"/>
              <a:gd name="connsiteX6" fmla="*/ 3752118 w 3752118"/>
              <a:gd name="connsiteY6" fmla="*/ 48872 h 956542"/>
              <a:gd name="connsiteX0" fmla="*/ 99218 w 3756818"/>
              <a:gd name="connsiteY0" fmla="*/ 167406 h 956550"/>
              <a:gd name="connsiteX1" fmla="*/ 192352 w 3756818"/>
              <a:gd name="connsiteY1" fmla="*/ 590739 h 956550"/>
              <a:gd name="connsiteX2" fmla="*/ 1826418 w 3756818"/>
              <a:gd name="connsiteY2" fmla="*/ 954806 h 956550"/>
              <a:gd name="connsiteX3" fmla="*/ 3206485 w 3756818"/>
              <a:gd name="connsiteY3" fmla="*/ 438339 h 956550"/>
              <a:gd name="connsiteX4" fmla="*/ 3452018 w 3756818"/>
              <a:gd name="connsiteY4" fmla="*/ 23472 h 956550"/>
              <a:gd name="connsiteX5" fmla="*/ 3756818 w 3756818"/>
              <a:gd name="connsiteY5" fmla="*/ 48872 h 956550"/>
              <a:gd name="connsiteX6" fmla="*/ 3756818 w 3756818"/>
              <a:gd name="connsiteY6" fmla="*/ 48872 h 956550"/>
              <a:gd name="connsiteX0" fmla="*/ 92946 w 3750546"/>
              <a:gd name="connsiteY0" fmla="*/ 167406 h 956550"/>
              <a:gd name="connsiteX1" fmla="*/ 186080 w 3750546"/>
              <a:gd name="connsiteY1" fmla="*/ 590739 h 956550"/>
              <a:gd name="connsiteX2" fmla="*/ 1820146 w 3750546"/>
              <a:gd name="connsiteY2" fmla="*/ 954806 h 956550"/>
              <a:gd name="connsiteX3" fmla="*/ 3200213 w 3750546"/>
              <a:gd name="connsiteY3" fmla="*/ 438339 h 956550"/>
              <a:gd name="connsiteX4" fmla="*/ 3445746 w 3750546"/>
              <a:gd name="connsiteY4" fmla="*/ 23472 h 956550"/>
              <a:gd name="connsiteX5" fmla="*/ 3750546 w 3750546"/>
              <a:gd name="connsiteY5" fmla="*/ 48872 h 956550"/>
              <a:gd name="connsiteX6" fmla="*/ 3750546 w 3750546"/>
              <a:gd name="connsiteY6" fmla="*/ 48872 h 956550"/>
              <a:gd name="connsiteX0" fmla="*/ 67350 w 3724950"/>
              <a:gd name="connsiteY0" fmla="*/ 167406 h 956213"/>
              <a:gd name="connsiteX1" fmla="*/ 50417 w 3724950"/>
              <a:gd name="connsiteY1" fmla="*/ 573806 h 956213"/>
              <a:gd name="connsiteX2" fmla="*/ 160484 w 3724950"/>
              <a:gd name="connsiteY2" fmla="*/ 590739 h 956213"/>
              <a:gd name="connsiteX3" fmla="*/ 1794550 w 3724950"/>
              <a:gd name="connsiteY3" fmla="*/ 954806 h 956213"/>
              <a:gd name="connsiteX4" fmla="*/ 3174617 w 3724950"/>
              <a:gd name="connsiteY4" fmla="*/ 438339 h 956213"/>
              <a:gd name="connsiteX5" fmla="*/ 3420150 w 3724950"/>
              <a:gd name="connsiteY5" fmla="*/ 23472 h 956213"/>
              <a:gd name="connsiteX6" fmla="*/ 3724950 w 3724950"/>
              <a:gd name="connsiteY6" fmla="*/ 48872 h 956213"/>
              <a:gd name="connsiteX7" fmla="*/ 3724950 w 3724950"/>
              <a:gd name="connsiteY7" fmla="*/ 48872 h 956213"/>
              <a:gd name="connsiteX0" fmla="*/ 322265 w 3979865"/>
              <a:gd name="connsiteY0" fmla="*/ 167406 h 956057"/>
              <a:gd name="connsiteX1" fmla="*/ 532 w 3979865"/>
              <a:gd name="connsiteY1" fmla="*/ 834156 h 956057"/>
              <a:gd name="connsiteX2" fmla="*/ 415399 w 3979865"/>
              <a:gd name="connsiteY2" fmla="*/ 590739 h 956057"/>
              <a:gd name="connsiteX3" fmla="*/ 2049465 w 3979865"/>
              <a:gd name="connsiteY3" fmla="*/ 954806 h 956057"/>
              <a:gd name="connsiteX4" fmla="*/ 3429532 w 3979865"/>
              <a:gd name="connsiteY4" fmla="*/ 438339 h 956057"/>
              <a:gd name="connsiteX5" fmla="*/ 3675065 w 3979865"/>
              <a:gd name="connsiteY5" fmla="*/ 23472 h 956057"/>
              <a:gd name="connsiteX6" fmla="*/ 3979865 w 3979865"/>
              <a:gd name="connsiteY6" fmla="*/ 48872 h 956057"/>
              <a:gd name="connsiteX7" fmla="*/ 3979865 w 3979865"/>
              <a:gd name="connsiteY7" fmla="*/ 48872 h 956057"/>
              <a:gd name="connsiteX0" fmla="*/ 3338 w 3660938"/>
              <a:gd name="connsiteY0" fmla="*/ 167406 h 956217"/>
              <a:gd name="connsiteX1" fmla="*/ 170555 w 3660938"/>
              <a:gd name="connsiteY1" fmla="*/ 567456 h 956217"/>
              <a:gd name="connsiteX2" fmla="*/ 96472 w 3660938"/>
              <a:gd name="connsiteY2" fmla="*/ 590739 h 956217"/>
              <a:gd name="connsiteX3" fmla="*/ 1730538 w 3660938"/>
              <a:gd name="connsiteY3" fmla="*/ 954806 h 956217"/>
              <a:gd name="connsiteX4" fmla="*/ 3110605 w 3660938"/>
              <a:gd name="connsiteY4" fmla="*/ 438339 h 956217"/>
              <a:gd name="connsiteX5" fmla="*/ 3356138 w 3660938"/>
              <a:gd name="connsiteY5" fmla="*/ 23472 h 956217"/>
              <a:gd name="connsiteX6" fmla="*/ 3660938 w 3660938"/>
              <a:gd name="connsiteY6" fmla="*/ 48872 h 956217"/>
              <a:gd name="connsiteX7" fmla="*/ 3660938 w 3660938"/>
              <a:gd name="connsiteY7" fmla="*/ 48872 h 956217"/>
              <a:gd name="connsiteX0" fmla="*/ 324 w 3657924"/>
              <a:gd name="connsiteY0" fmla="*/ 167406 h 957642"/>
              <a:gd name="connsiteX1" fmla="*/ 167541 w 3657924"/>
              <a:gd name="connsiteY1" fmla="*/ 567456 h 957642"/>
              <a:gd name="connsiteX2" fmla="*/ 93458 w 3657924"/>
              <a:gd name="connsiteY2" fmla="*/ 590739 h 957642"/>
              <a:gd name="connsiteX3" fmla="*/ 1727524 w 3657924"/>
              <a:gd name="connsiteY3" fmla="*/ 954806 h 957642"/>
              <a:gd name="connsiteX4" fmla="*/ 3107591 w 3657924"/>
              <a:gd name="connsiteY4" fmla="*/ 438339 h 957642"/>
              <a:gd name="connsiteX5" fmla="*/ 3353124 w 3657924"/>
              <a:gd name="connsiteY5" fmla="*/ 23472 h 957642"/>
              <a:gd name="connsiteX6" fmla="*/ 3657924 w 3657924"/>
              <a:gd name="connsiteY6" fmla="*/ 48872 h 957642"/>
              <a:gd name="connsiteX7" fmla="*/ 3657924 w 3657924"/>
              <a:gd name="connsiteY7" fmla="*/ 48872 h 957642"/>
              <a:gd name="connsiteX0" fmla="*/ 28532 w 3686132"/>
              <a:gd name="connsiteY0" fmla="*/ 167406 h 955988"/>
              <a:gd name="connsiteX1" fmla="*/ 195749 w 3686132"/>
              <a:gd name="connsiteY1" fmla="*/ 567456 h 955988"/>
              <a:gd name="connsiteX2" fmla="*/ 1755732 w 3686132"/>
              <a:gd name="connsiteY2" fmla="*/ 954806 h 955988"/>
              <a:gd name="connsiteX3" fmla="*/ 3135799 w 3686132"/>
              <a:gd name="connsiteY3" fmla="*/ 438339 h 955988"/>
              <a:gd name="connsiteX4" fmla="*/ 3381332 w 3686132"/>
              <a:gd name="connsiteY4" fmla="*/ 23472 h 955988"/>
              <a:gd name="connsiteX5" fmla="*/ 3686132 w 3686132"/>
              <a:gd name="connsiteY5" fmla="*/ 48872 h 955988"/>
              <a:gd name="connsiteX6" fmla="*/ 3686132 w 3686132"/>
              <a:gd name="connsiteY6" fmla="*/ 48872 h 955988"/>
              <a:gd name="connsiteX0" fmla="*/ 28532 w 3686132"/>
              <a:gd name="connsiteY0" fmla="*/ 167406 h 749178"/>
              <a:gd name="connsiteX1" fmla="*/ 195749 w 3686132"/>
              <a:gd name="connsiteY1" fmla="*/ 567456 h 749178"/>
              <a:gd name="connsiteX2" fmla="*/ 1755732 w 3686132"/>
              <a:gd name="connsiteY2" fmla="*/ 745256 h 749178"/>
              <a:gd name="connsiteX3" fmla="*/ 3135799 w 3686132"/>
              <a:gd name="connsiteY3" fmla="*/ 438339 h 749178"/>
              <a:gd name="connsiteX4" fmla="*/ 3381332 w 3686132"/>
              <a:gd name="connsiteY4" fmla="*/ 23472 h 749178"/>
              <a:gd name="connsiteX5" fmla="*/ 3686132 w 3686132"/>
              <a:gd name="connsiteY5" fmla="*/ 48872 h 749178"/>
              <a:gd name="connsiteX6" fmla="*/ 3686132 w 3686132"/>
              <a:gd name="connsiteY6" fmla="*/ 48872 h 749178"/>
              <a:gd name="connsiteX0" fmla="*/ 28532 w 3686132"/>
              <a:gd name="connsiteY0" fmla="*/ 167406 h 749178"/>
              <a:gd name="connsiteX1" fmla="*/ 195749 w 3686132"/>
              <a:gd name="connsiteY1" fmla="*/ 567456 h 749178"/>
              <a:gd name="connsiteX2" fmla="*/ 1755732 w 3686132"/>
              <a:gd name="connsiteY2" fmla="*/ 745256 h 749178"/>
              <a:gd name="connsiteX3" fmla="*/ 3135799 w 3686132"/>
              <a:gd name="connsiteY3" fmla="*/ 438339 h 749178"/>
              <a:gd name="connsiteX4" fmla="*/ 3381332 w 3686132"/>
              <a:gd name="connsiteY4" fmla="*/ 23472 h 749178"/>
              <a:gd name="connsiteX5" fmla="*/ 3686132 w 3686132"/>
              <a:gd name="connsiteY5" fmla="*/ 48872 h 749178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381332"/>
              <a:gd name="connsiteY0" fmla="*/ 143934 h 729647"/>
              <a:gd name="connsiteX1" fmla="*/ 195749 w 3381332"/>
              <a:gd name="connsiteY1" fmla="*/ 543984 h 729647"/>
              <a:gd name="connsiteX2" fmla="*/ 1755732 w 3381332"/>
              <a:gd name="connsiteY2" fmla="*/ 721784 h 729647"/>
              <a:gd name="connsiteX3" fmla="*/ 2900849 w 3381332"/>
              <a:gd name="connsiteY3" fmla="*/ 338667 h 729647"/>
              <a:gd name="connsiteX4" fmla="*/ 3135799 w 3381332"/>
              <a:gd name="connsiteY4" fmla="*/ 414867 h 729647"/>
              <a:gd name="connsiteX5" fmla="*/ 3381332 w 3381332"/>
              <a:gd name="connsiteY5" fmla="*/ 0 h 729647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200582"/>
              <a:gd name="connsiteY0" fmla="*/ 182034 h 763806"/>
              <a:gd name="connsiteX1" fmla="*/ 195749 w 3200582"/>
              <a:gd name="connsiteY1" fmla="*/ 582084 h 763806"/>
              <a:gd name="connsiteX2" fmla="*/ 1755732 w 3200582"/>
              <a:gd name="connsiteY2" fmla="*/ 759884 h 763806"/>
              <a:gd name="connsiteX3" fmla="*/ 3135799 w 3200582"/>
              <a:gd name="connsiteY3" fmla="*/ 452967 h 763806"/>
              <a:gd name="connsiteX4" fmla="*/ 3000332 w 3200582"/>
              <a:gd name="connsiteY4" fmla="*/ 0 h 763806"/>
              <a:gd name="connsiteX0" fmla="*/ 28532 w 3205834"/>
              <a:gd name="connsiteY0" fmla="*/ 182034 h 763806"/>
              <a:gd name="connsiteX1" fmla="*/ 195749 w 3205834"/>
              <a:gd name="connsiteY1" fmla="*/ 582084 h 763806"/>
              <a:gd name="connsiteX2" fmla="*/ 1755732 w 3205834"/>
              <a:gd name="connsiteY2" fmla="*/ 759884 h 763806"/>
              <a:gd name="connsiteX3" fmla="*/ 3135799 w 3205834"/>
              <a:gd name="connsiteY3" fmla="*/ 452967 h 763806"/>
              <a:gd name="connsiteX4" fmla="*/ 3002449 w 3205834"/>
              <a:gd name="connsiteY4" fmla="*/ 332317 h 763806"/>
              <a:gd name="connsiteX5" fmla="*/ 3000332 w 3205834"/>
              <a:gd name="connsiteY5" fmla="*/ 0 h 763806"/>
              <a:gd name="connsiteX0" fmla="*/ 28532 w 3011032"/>
              <a:gd name="connsiteY0" fmla="*/ 182034 h 770285"/>
              <a:gd name="connsiteX1" fmla="*/ 195749 w 3011032"/>
              <a:gd name="connsiteY1" fmla="*/ 582084 h 770285"/>
              <a:gd name="connsiteX2" fmla="*/ 1755732 w 3011032"/>
              <a:gd name="connsiteY2" fmla="*/ 759884 h 770285"/>
              <a:gd name="connsiteX3" fmla="*/ 3002449 w 3011032"/>
              <a:gd name="connsiteY3" fmla="*/ 332317 h 770285"/>
              <a:gd name="connsiteX4" fmla="*/ 3000332 w 3011032"/>
              <a:gd name="connsiteY4" fmla="*/ 0 h 770285"/>
              <a:gd name="connsiteX0" fmla="*/ 28532 w 3031590"/>
              <a:gd name="connsiteY0" fmla="*/ 182034 h 770285"/>
              <a:gd name="connsiteX1" fmla="*/ 195749 w 3031590"/>
              <a:gd name="connsiteY1" fmla="*/ 582084 h 770285"/>
              <a:gd name="connsiteX2" fmla="*/ 1755732 w 3031590"/>
              <a:gd name="connsiteY2" fmla="*/ 759884 h 770285"/>
              <a:gd name="connsiteX3" fmla="*/ 3002449 w 3031590"/>
              <a:gd name="connsiteY3" fmla="*/ 332317 h 770285"/>
              <a:gd name="connsiteX4" fmla="*/ 3000332 w 3031590"/>
              <a:gd name="connsiteY4" fmla="*/ 0 h 770285"/>
              <a:gd name="connsiteX0" fmla="*/ 28532 w 3031590"/>
              <a:gd name="connsiteY0" fmla="*/ 182034 h 770285"/>
              <a:gd name="connsiteX1" fmla="*/ 195749 w 3031590"/>
              <a:gd name="connsiteY1" fmla="*/ 582084 h 770285"/>
              <a:gd name="connsiteX2" fmla="*/ 1755732 w 3031590"/>
              <a:gd name="connsiteY2" fmla="*/ 759884 h 770285"/>
              <a:gd name="connsiteX3" fmla="*/ 3002449 w 3031590"/>
              <a:gd name="connsiteY3" fmla="*/ 332317 h 770285"/>
              <a:gd name="connsiteX4" fmla="*/ 3000332 w 3031590"/>
              <a:gd name="connsiteY4" fmla="*/ 0 h 770285"/>
              <a:gd name="connsiteX0" fmla="*/ 28532 w 3058729"/>
              <a:gd name="connsiteY0" fmla="*/ 188384 h 776635"/>
              <a:gd name="connsiteX1" fmla="*/ 195749 w 3058729"/>
              <a:gd name="connsiteY1" fmla="*/ 588434 h 776635"/>
              <a:gd name="connsiteX2" fmla="*/ 1755732 w 3058729"/>
              <a:gd name="connsiteY2" fmla="*/ 766234 h 776635"/>
              <a:gd name="connsiteX3" fmla="*/ 3002449 w 3058729"/>
              <a:gd name="connsiteY3" fmla="*/ 338667 h 776635"/>
              <a:gd name="connsiteX4" fmla="*/ 3044782 w 3058729"/>
              <a:gd name="connsiteY4" fmla="*/ 0 h 776635"/>
              <a:gd name="connsiteX0" fmla="*/ 28532 w 3044782"/>
              <a:gd name="connsiteY0" fmla="*/ 188384 h 776635"/>
              <a:gd name="connsiteX1" fmla="*/ 195749 w 3044782"/>
              <a:gd name="connsiteY1" fmla="*/ 588434 h 776635"/>
              <a:gd name="connsiteX2" fmla="*/ 1755732 w 3044782"/>
              <a:gd name="connsiteY2" fmla="*/ 766234 h 776635"/>
              <a:gd name="connsiteX3" fmla="*/ 3002449 w 3044782"/>
              <a:gd name="connsiteY3" fmla="*/ 338667 h 776635"/>
              <a:gd name="connsiteX4" fmla="*/ 3044782 w 3044782"/>
              <a:gd name="connsiteY4" fmla="*/ 0 h 776635"/>
              <a:gd name="connsiteX0" fmla="*/ 6020 w 3098470"/>
              <a:gd name="connsiteY0" fmla="*/ 23284 h 776635"/>
              <a:gd name="connsiteX1" fmla="*/ 249437 w 3098470"/>
              <a:gd name="connsiteY1" fmla="*/ 588434 h 776635"/>
              <a:gd name="connsiteX2" fmla="*/ 1809420 w 3098470"/>
              <a:gd name="connsiteY2" fmla="*/ 766234 h 776635"/>
              <a:gd name="connsiteX3" fmla="*/ 3056137 w 3098470"/>
              <a:gd name="connsiteY3" fmla="*/ 338667 h 776635"/>
              <a:gd name="connsiteX4" fmla="*/ 3098470 w 3098470"/>
              <a:gd name="connsiteY4" fmla="*/ 0 h 7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470" h="776635">
                <a:moveTo>
                  <a:pt x="6020" y="23284"/>
                </a:moveTo>
                <a:cubicBezTo>
                  <a:pt x="-2447" y="76906"/>
                  <a:pt x="-38430" y="457201"/>
                  <a:pt x="249437" y="588434"/>
                </a:cubicBezTo>
                <a:cubicBezTo>
                  <a:pt x="537304" y="719667"/>
                  <a:pt x="1341637" y="807862"/>
                  <a:pt x="1809420" y="766234"/>
                </a:cubicBezTo>
                <a:cubicBezTo>
                  <a:pt x="2277203" y="724606"/>
                  <a:pt x="2994754" y="478014"/>
                  <a:pt x="3056137" y="338667"/>
                </a:cubicBezTo>
                <a:cubicBezTo>
                  <a:pt x="3103409" y="218723"/>
                  <a:pt x="3086123" y="202495"/>
                  <a:pt x="3098470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sp>
        <p:nvSpPr>
          <p:cNvPr id="225" name="Freeform 224"/>
          <p:cNvSpPr/>
          <p:nvPr/>
        </p:nvSpPr>
        <p:spPr>
          <a:xfrm>
            <a:off x="2616203" y="4047070"/>
            <a:ext cx="6827655" cy="1238281"/>
          </a:xfrm>
          <a:custGeom>
            <a:avLst/>
            <a:gdLst>
              <a:gd name="connsiteX0" fmla="*/ 102985 w 3752118"/>
              <a:gd name="connsiteY0" fmla="*/ 175872 h 956542"/>
              <a:gd name="connsiteX1" fmla="*/ 187652 w 3752118"/>
              <a:gd name="connsiteY1" fmla="*/ 590739 h 956542"/>
              <a:gd name="connsiteX2" fmla="*/ 1821718 w 3752118"/>
              <a:gd name="connsiteY2" fmla="*/ 954806 h 956542"/>
              <a:gd name="connsiteX3" fmla="*/ 3201785 w 3752118"/>
              <a:gd name="connsiteY3" fmla="*/ 438339 h 956542"/>
              <a:gd name="connsiteX4" fmla="*/ 3447318 w 3752118"/>
              <a:gd name="connsiteY4" fmla="*/ 23472 h 956542"/>
              <a:gd name="connsiteX5" fmla="*/ 3752118 w 3752118"/>
              <a:gd name="connsiteY5" fmla="*/ 48872 h 956542"/>
              <a:gd name="connsiteX6" fmla="*/ 3752118 w 3752118"/>
              <a:gd name="connsiteY6" fmla="*/ 48872 h 956542"/>
              <a:gd name="connsiteX0" fmla="*/ 99218 w 3756818"/>
              <a:gd name="connsiteY0" fmla="*/ 167406 h 956550"/>
              <a:gd name="connsiteX1" fmla="*/ 192352 w 3756818"/>
              <a:gd name="connsiteY1" fmla="*/ 590739 h 956550"/>
              <a:gd name="connsiteX2" fmla="*/ 1826418 w 3756818"/>
              <a:gd name="connsiteY2" fmla="*/ 954806 h 956550"/>
              <a:gd name="connsiteX3" fmla="*/ 3206485 w 3756818"/>
              <a:gd name="connsiteY3" fmla="*/ 438339 h 956550"/>
              <a:gd name="connsiteX4" fmla="*/ 3452018 w 3756818"/>
              <a:gd name="connsiteY4" fmla="*/ 23472 h 956550"/>
              <a:gd name="connsiteX5" fmla="*/ 3756818 w 3756818"/>
              <a:gd name="connsiteY5" fmla="*/ 48872 h 956550"/>
              <a:gd name="connsiteX6" fmla="*/ 3756818 w 3756818"/>
              <a:gd name="connsiteY6" fmla="*/ 48872 h 956550"/>
              <a:gd name="connsiteX0" fmla="*/ 92946 w 3750546"/>
              <a:gd name="connsiteY0" fmla="*/ 167406 h 956550"/>
              <a:gd name="connsiteX1" fmla="*/ 186080 w 3750546"/>
              <a:gd name="connsiteY1" fmla="*/ 590739 h 956550"/>
              <a:gd name="connsiteX2" fmla="*/ 1820146 w 3750546"/>
              <a:gd name="connsiteY2" fmla="*/ 954806 h 956550"/>
              <a:gd name="connsiteX3" fmla="*/ 3200213 w 3750546"/>
              <a:gd name="connsiteY3" fmla="*/ 438339 h 956550"/>
              <a:gd name="connsiteX4" fmla="*/ 3445746 w 3750546"/>
              <a:gd name="connsiteY4" fmla="*/ 23472 h 956550"/>
              <a:gd name="connsiteX5" fmla="*/ 3750546 w 3750546"/>
              <a:gd name="connsiteY5" fmla="*/ 48872 h 956550"/>
              <a:gd name="connsiteX6" fmla="*/ 3750546 w 3750546"/>
              <a:gd name="connsiteY6" fmla="*/ 48872 h 956550"/>
              <a:gd name="connsiteX0" fmla="*/ 67350 w 3724950"/>
              <a:gd name="connsiteY0" fmla="*/ 167406 h 956213"/>
              <a:gd name="connsiteX1" fmla="*/ 50417 w 3724950"/>
              <a:gd name="connsiteY1" fmla="*/ 573806 h 956213"/>
              <a:gd name="connsiteX2" fmla="*/ 160484 w 3724950"/>
              <a:gd name="connsiteY2" fmla="*/ 590739 h 956213"/>
              <a:gd name="connsiteX3" fmla="*/ 1794550 w 3724950"/>
              <a:gd name="connsiteY3" fmla="*/ 954806 h 956213"/>
              <a:gd name="connsiteX4" fmla="*/ 3174617 w 3724950"/>
              <a:gd name="connsiteY4" fmla="*/ 438339 h 956213"/>
              <a:gd name="connsiteX5" fmla="*/ 3420150 w 3724950"/>
              <a:gd name="connsiteY5" fmla="*/ 23472 h 956213"/>
              <a:gd name="connsiteX6" fmla="*/ 3724950 w 3724950"/>
              <a:gd name="connsiteY6" fmla="*/ 48872 h 956213"/>
              <a:gd name="connsiteX7" fmla="*/ 3724950 w 3724950"/>
              <a:gd name="connsiteY7" fmla="*/ 48872 h 956213"/>
              <a:gd name="connsiteX0" fmla="*/ 322265 w 3979865"/>
              <a:gd name="connsiteY0" fmla="*/ 167406 h 956057"/>
              <a:gd name="connsiteX1" fmla="*/ 532 w 3979865"/>
              <a:gd name="connsiteY1" fmla="*/ 834156 h 956057"/>
              <a:gd name="connsiteX2" fmla="*/ 415399 w 3979865"/>
              <a:gd name="connsiteY2" fmla="*/ 590739 h 956057"/>
              <a:gd name="connsiteX3" fmla="*/ 2049465 w 3979865"/>
              <a:gd name="connsiteY3" fmla="*/ 954806 h 956057"/>
              <a:gd name="connsiteX4" fmla="*/ 3429532 w 3979865"/>
              <a:gd name="connsiteY4" fmla="*/ 438339 h 956057"/>
              <a:gd name="connsiteX5" fmla="*/ 3675065 w 3979865"/>
              <a:gd name="connsiteY5" fmla="*/ 23472 h 956057"/>
              <a:gd name="connsiteX6" fmla="*/ 3979865 w 3979865"/>
              <a:gd name="connsiteY6" fmla="*/ 48872 h 956057"/>
              <a:gd name="connsiteX7" fmla="*/ 3979865 w 3979865"/>
              <a:gd name="connsiteY7" fmla="*/ 48872 h 956057"/>
              <a:gd name="connsiteX0" fmla="*/ 3338 w 3660938"/>
              <a:gd name="connsiteY0" fmla="*/ 167406 h 956217"/>
              <a:gd name="connsiteX1" fmla="*/ 170555 w 3660938"/>
              <a:gd name="connsiteY1" fmla="*/ 567456 h 956217"/>
              <a:gd name="connsiteX2" fmla="*/ 96472 w 3660938"/>
              <a:gd name="connsiteY2" fmla="*/ 590739 h 956217"/>
              <a:gd name="connsiteX3" fmla="*/ 1730538 w 3660938"/>
              <a:gd name="connsiteY3" fmla="*/ 954806 h 956217"/>
              <a:gd name="connsiteX4" fmla="*/ 3110605 w 3660938"/>
              <a:gd name="connsiteY4" fmla="*/ 438339 h 956217"/>
              <a:gd name="connsiteX5" fmla="*/ 3356138 w 3660938"/>
              <a:gd name="connsiteY5" fmla="*/ 23472 h 956217"/>
              <a:gd name="connsiteX6" fmla="*/ 3660938 w 3660938"/>
              <a:gd name="connsiteY6" fmla="*/ 48872 h 956217"/>
              <a:gd name="connsiteX7" fmla="*/ 3660938 w 3660938"/>
              <a:gd name="connsiteY7" fmla="*/ 48872 h 956217"/>
              <a:gd name="connsiteX0" fmla="*/ 324 w 3657924"/>
              <a:gd name="connsiteY0" fmla="*/ 167406 h 957642"/>
              <a:gd name="connsiteX1" fmla="*/ 167541 w 3657924"/>
              <a:gd name="connsiteY1" fmla="*/ 567456 h 957642"/>
              <a:gd name="connsiteX2" fmla="*/ 93458 w 3657924"/>
              <a:gd name="connsiteY2" fmla="*/ 590739 h 957642"/>
              <a:gd name="connsiteX3" fmla="*/ 1727524 w 3657924"/>
              <a:gd name="connsiteY3" fmla="*/ 954806 h 957642"/>
              <a:gd name="connsiteX4" fmla="*/ 3107591 w 3657924"/>
              <a:gd name="connsiteY4" fmla="*/ 438339 h 957642"/>
              <a:gd name="connsiteX5" fmla="*/ 3353124 w 3657924"/>
              <a:gd name="connsiteY5" fmla="*/ 23472 h 957642"/>
              <a:gd name="connsiteX6" fmla="*/ 3657924 w 3657924"/>
              <a:gd name="connsiteY6" fmla="*/ 48872 h 957642"/>
              <a:gd name="connsiteX7" fmla="*/ 3657924 w 3657924"/>
              <a:gd name="connsiteY7" fmla="*/ 48872 h 957642"/>
              <a:gd name="connsiteX0" fmla="*/ 28532 w 3686132"/>
              <a:gd name="connsiteY0" fmla="*/ 167406 h 955988"/>
              <a:gd name="connsiteX1" fmla="*/ 195749 w 3686132"/>
              <a:gd name="connsiteY1" fmla="*/ 567456 h 955988"/>
              <a:gd name="connsiteX2" fmla="*/ 1755732 w 3686132"/>
              <a:gd name="connsiteY2" fmla="*/ 954806 h 955988"/>
              <a:gd name="connsiteX3" fmla="*/ 3135799 w 3686132"/>
              <a:gd name="connsiteY3" fmla="*/ 438339 h 955988"/>
              <a:gd name="connsiteX4" fmla="*/ 3381332 w 3686132"/>
              <a:gd name="connsiteY4" fmla="*/ 23472 h 955988"/>
              <a:gd name="connsiteX5" fmla="*/ 3686132 w 3686132"/>
              <a:gd name="connsiteY5" fmla="*/ 48872 h 955988"/>
              <a:gd name="connsiteX6" fmla="*/ 3686132 w 3686132"/>
              <a:gd name="connsiteY6" fmla="*/ 48872 h 955988"/>
              <a:gd name="connsiteX0" fmla="*/ 28532 w 3686132"/>
              <a:gd name="connsiteY0" fmla="*/ 167406 h 749178"/>
              <a:gd name="connsiteX1" fmla="*/ 195749 w 3686132"/>
              <a:gd name="connsiteY1" fmla="*/ 567456 h 749178"/>
              <a:gd name="connsiteX2" fmla="*/ 1755732 w 3686132"/>
              <a:gd name="connsiteY2" fmla="*/ 745256 h 749178"/>
              <a:gd name="connsiteX3" fmla="*/ 3135799 w 3686132"/>
              <a:gd name="connsiteY3" fmla="*/ 438339 h 749178"/>
              <a:gd name="connsiteX4" fmla="*/ 3381332 w 3686132"/>
              <a:gd name="connsiteY4" fmla="*/ 23472 h 749178"/>
              <a:gd name="connsiteX5" fmla="*/ 3686132 w 3686132"/>
              <a:gd name="connsiteY5" fmla="*/ 48872 h 749178"/>
              <a:gd name="connsiteX6" fmla="*/ 3686132 w 3686132"/>
              <a:gd name="connsiteY6" fmla="*/ 48872 h 749178"/>
              <a:gd name="connsiteX0" fmla="*/ 28532 w 3686132"/>
              <a:gd name="connsiteY0" fmla="*/ 167406 h 749178"/>
              <a:gd name="connsiteX1" fmla="*/ 195749 w 3686132"/>
              <a:gd name="connsiteY1" fmla="*/ 567456 h 749178"/>
              <a:gd name="connsiteX2" fmla="*/ 1755732 w 3686132"/>
              <a:gd name="connsiteY2" fmla="*/ 745256 h 749178"/>
              <a:gd name="connsiteX3" fmla="*/ 3135799 w 3686132"/>
              <a:gd name="connsiteY3" fmla="*/ 438339 h 749178"/>
              <a:gd name="connsiteX4" fmla="*/ 3381332 w 3686132"/>
              <a:gd name="connsiteY4" fmla="*/ 23472 h 749178"/>
              <a:gd name="connsiteX5" fmla="*/ 3686132 w 3686132"/>
              <a:gd name="connsiteY5" fmla="*/ 48872 h 749178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381332"/>
              <a:gd name="connsiteY0" fmla="*/ 143934 h 729647"/>
              <a:gd name="connsiteX1" fmla="*/ 195749 w 3381332"/>
              <a:gd name="connsiteY1" fmla="*/ 543984 h 729647"/>
              <a:gd name="connsiteX2" fmla="*/ 1755732 w 3381332"/>
              <a:gd name="connsiteY2" fmla="*/ 721784 h 729647"/>
              <a:gd name="connsiteX3" fmla="*/ 2900849 w 3381332"/>
              <a:gd name="connsiteY3" fmla="*/ 338667 h 729647"/>
              <a:gd name="connsiteX4" fmla="*/ 3135799 w 3381332"/>
              <a:gd name="connsiteY4" fmla="*/ 414867 h 729647"/>
              <a:gd name="connsiteX5" fmla="*/ 3381332 w 3381332"/>
              <a:gd name="connsiteY5" fmla="*/ 0 h 729647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200582"/>
              <a:gd name="connsiteY0" fmla="*/ 182034 h 763806"/>
              <a:gd name="connsiteX1" fmla="*/ 195749 w 3200582"/>
              <a:gd name="connsiteY1" fmla="*/ 582084 h 763806"/>
              <a:gd name="connsiteX2" fmla="*/ 1755732 w 3200582"/>
              <a:gd name="connsiteY2" fmla="*/ 759884 h 763806"/>
              <a:gd name="connsiteX3" fmla="*/ 3135799 w 3200582"/>
              <a:gd name="connsiteY3" fmla="*/ 452967 h 763806"/>
              <a:gd name="connsiteX4" fmla="*/ 3000332 w 3200582"/>
              <a:gd name="connsiteY4" fmla="*/ 0 h 763806"/>
              <a:gd name="connsiteX0" fmla="*/ 28532 w 3205834"/>
              <a:gd name="connsiteY0" fmla="*/ 182034 h 763806"/>
              <a:gd name="connsiteX1" fmla="*/ 195749 w 3205834"/>
              <a:gd name="connsiteY1" fmla="*/ 582084 h 763806"/>
              <a:gd name="connsiteX2" fmla="*/ 1755732 w 3205834"/>
              <a:gd name="connsiteY2" fmla="*/ 759884 h 763806"/>
              <a:gd name="connsiteX3" fmla="*/ 3135799 w 3205834"/>
              <a:gd name="connsiteY3" fmla="*/ 452967 h 763806"/>
              <a:gd name="connsiteX4" fmla="*/ 3002449 w 3205834"/>
              <a:gd name="connsiteY4" fmla="*/ 332317 h 763806"/>
              <a:gd name="connsiteX5" fmla="*/ 3000332 w 3205834"/>
              <a:gd name="connsiteY5" fmla="*/ 0 h 763806"/>
              <a:gd name="connsiteX0" fmla="*/ 28532 w 3011032"/>
              <a:gd name="connsiteY0" fmla="*/ 182034 h 770285"/>
              <a:gd name="connsiteX1" fmla="*/ 195749 w 3011032"/>
              <a:gd name="connsiteY1" fmla="*/ 582084 h 770285"/>
              <a:gd name="connsiteX2" fmla="*/ 1755732 w 3011032"/>
              <a:gd name="connsiteY2" fmla="*/ 759884 h 770285"/>
              <a:gd name="connsiteX3" fmla="*/ 3002449 w 3011032"/>
              <a:gd name="connsiteY3" fmla="*/ 332317 h 770285"/>
              <a:gd name="connsiteX4" fmla="*/ 3000332 w 3011032"/>
              <a:gd name="connsiteY4" fmla="*/ 0 h 770285"/>
              <a:gd name="connsiteX0" fmla="*/ 28532 w 3031590"/>
              <a:gd name="connsiteY0" fmla="*/ 182034 h 770285"/>
              <a:gd name="connsiteX1" fmla="*/ 195749 w 3031590"/>
              <a:gd name="connsiteY1" fmla="*/ 582084 h 770285"/>
              <a:gd name="connsiteX2" fmla="*/ 1755732 w 3031590"/>
              <a:gd name="connsiteY2" fmla="*/ 759884 h 770285"/>
              <a:gd name="connsiteX3" fmla="*/ 3002449 w 3031590"/>
              <a:gd name="connsiteY3" fmla="*/ 332317 h 770285"/>
              <a:gd name="connsiteX4" fmla="*/ 3000332 w 3031590"/>
              <a:gd name="connsiteY4" fmla="*/ 0 h 770285"/>
              <a:gd name="connsiteX0" fmla="*/ 28532 w 3031590"/>
              <a:gd name="connsiteY0" fmla="*/ 182034 h 770285"/>
              <a:gd name="connsiteX1" fmla="*/ 195749 w 3031590"/>
              <a:gd name="connsiteY1" fmla="*/ 582084 h 770285"/>
              <a:gd name="connsiteX2" fmla="*/ 1755732 w 3031590"/>
              <a:gd name="connsiteY2" fmla="*/ 759884 h 770285"/>
              <a:gd name="connsiteX3" fmla="*/ 3002449 w 3031590"/>
              <a:gd name="connsiteY3" fmla="*/ 332317 h 770285"/>
              <a:gd name="connsiteX4" fmla="*/ 3000332 w 3031590"/>
              <a:gd name="connsiteY4" fmla="*/ 0 h 770285"/>
              <a:gd name="connsiteX0" fmla="*/ 28532 w 3058729"/>
              <a:gd name="connsiteY0" fmla="*/ 188384 h 776635"/>
              <a:gd name="connsiteX1" fmla="*/ 195749 w 3058729"/>
              <a:gd name="connsiteY1" fmla="*/ 588434 h 776635"/>
              <a:gd name="connsiteX2" fmla="*/ 1755732 w 3058729"/>
              <a:gd name="connsiteY2" fmla="*/ 766234 h 776635"/>
              <a:gd name="connsiteX3" fmla="*/ 3002449 w 3058729"/>
              <a:gd name="connsiteY3" fmla="*/ 338667 h 776635"/>
              <a:gd name="connsiteX4" fmla="*/ 3044782 w 3058729"/>
              <a:gd name="connsiteY4" fmla="*/ 0 h 776635"/>
              <a:gd name="connsiteX0" fmla="*/ 28532 w 3044782"/>
              <a:gd name="connsiteY0" fmla="*/ 188384 h 776635"/>
              <a:gd name="connsiteX1" fmla="*/ 195749 w 3044782"/>
              <a:gd name="connsiteY1" fmla="*/ 588434 h 776635"/>
              <a:gd name="connsiteX2" fmla="*/ 1755732 w 3044782"/>
              <a:gd name="connsiteY2" fmla="*/ 766234 h 776635"/>
              <a:gd name="connsiteX3" fmla="*/ 3002449 w 3044782"/>
              <a:gd name="connsiteY3" fmla="*/ 338667 h 776635"/>
              <a:gd name="connsiteX4" fmla="*/ 3044782 w 3044782"/>
              <a:gd name="connsiteY4" fmla="*/ 0 h 776635"/>
              <a:gd name="connsiteX0" fmla="*/ 6020 w 3098470"/>
              <a:gd name="connsiteY0" fmla="*/ 23284 h 776635"/>
              <a:gd name="connsiteX1" fmla="*/ 249437 w 3098470"/>
              <a:gd name="connsiteY1" fmla="*/ 588434 h 776635"/>
              <a:gd name="connsiteX2" fmla="*/ 1809420 w 3098470"/>
              <a:gd name="connsiteY2" fmla="*/ 766234 h 776635"/>
              <a:gd name="connsiteX3" fmla="*/ 3056137 w 3098470"/>
              <a:gd name="connsiteY3" fmla="*/ 338667 h 776635"/>
              <a:gd name="connsiteX4" fmla="*/ 3098470 w 3098470"/>
              <a:gd name="connsiteY4" fmla="*/ 0 h 776635"/>
              <a:gd name="connsiteX0" fmla="*/ 6020 w 3098470"/>
              <a:gd name="connsiteY0" fmla="*/ 23284 h 886181"/>
              <a:gd name="connsiteX1" fmla="*/ 249437 w 3098470"/>
              <a:gd name="connsiteY1" fmla="*/ 588434 h 886181"/>
              <a:gd name="connsiteX2" fmla="*/ 1968758 w 3098470"/>
              <a:gd name="connsiteY2" fmla="*/ 880647 h 886181"/>
              <a:gd name="connsiteX3" fmla="*/ 3056137 w 3098470"/>
              <a:gd name="connsiteY3" fmla="*/ 338667 h 886181"/>
              <a:gd name="connsiteX4" fmla="*/ 3098470 w 3098470"/>
              <a:gd name="connsiteY4" fmla="*/ 0 h 886181"/>
              <a:gd name="connsiteX0" fmla="*/ 6020 w 3098470"/>
              <a:gd name="connsiteY0" fmla="*/ 23284 h 882396"/>
              <a:gd name="connsiteX1" fmla="*/ 249437 w 3098470"/>
              <a:gd name="connsiteY1" fmla="*/ 588434 h 882396"/>
              <a:gd name="connsiteX2" fmla="*/ 1968758 w 3098470"/>
              <a:gd name="connsiteY2" fmla="*/ 880647 h 882396"/>
              <a:gd name="connsiteX3" fmla="*/ 2869179 w 3098470"/>
              <a:gd name="connsiteY3" fmla="*/ 692502 h 882396"/>
              <a:gd name="connsiteX4" fmla="*/ 3056137 w 3098470"/>
              <a:gd name="connsiteY4" fmla="*/ 338667 h 882396"/>
              <a:gd name="connsiteX5" fmla="*/ 3098470 w 3098470"/>
              <a:gd name="connsiteY5" fmla="*/ 0 h 882396"/>
              <a:gd name="connsiteX0" fmla="*/ 6020 w 3098470"/>
              <a:gd name="connsiteY0" fmla="*/ 23284 h 883595"/>
              <a:gd name="connsiteX1" fmla="*/ 249437 w 3098470"/>
              <a:gd name="connsiteY1" fmla="*/ 588434 h 883595"/>
              <a:gd name="connsiteX2" fmla="*/ 1968758 w 3098470"/>
              <a:gd name="connsiteY2" fmla="*/ 880647 h 883595"/>
              <a:gd name="connsiteX3" fmla="*/ 2869179 w 3098470"/>
              <a:gd name="connsiteY3" fmla="*/ 692502 h 883595"/>
              <a:gd name="connsiteX4" fmla="*/ 3098470 w 3098470"/>
              <a:gd name="connsiteY4" fmla="*/ 0 h 883595"/>
              <a:gd name="connsiteX0" fmla="*/ 6020 w 3098470"/>
              <a:gd name="connsiteY0" fmla="*/ 23284 h 883595"/>
              <a:gd name="connsiteX1" fmla="*/ 249437 w 3098470"/>
              <a:gd name="connsiteY1" fmla="*/ 588434 h 883595"/>
              <a:gd name="connsiteX2" fmla="*/ 1968758 w 3098470"/>
              <a:gd name="connsiteY2" fmla="*/ 880647 h 883595"/>
              <a:gd name="connsiteX3" fmla="*/ 2869179 w 3098470"/>
              <a:gd name="connsiteY3" fmla="*/ 692502 h 883595"/>
              <a:gd name="connsiteX4" fmla="*/ 3098470 w 3098470"/>
              <a:gd name="connsiteY4" fmla="*/ 0 h 883595"/>
              <a:gd name="connsiteX0" fmla="*/ 7361 w 3099811"/>
              <a:gd name="connsiteY0" fmla="*/ 23284 h 880891"/>
              <a:gd name="connsiteX1" fmla="*/ 243005 w 3099811"/>
              <a:gd name="connsiteY1" fmla="*/ 714891 h 880891"/>
              <a:gd name="connsiteX2" fmla="*/ 1970099 w 3099811"/>
              <a:gd name="connsiteY2" fmla="*/ 880647 h 880891"/>
              <a:gd name="connsiteX3" fmla="*/ 2870520 w 3099811"/>
              <a:gd name="connsiteY3" fmla="*/ 692502 h 880891"/>
              <a:gd name="connsiteX4" fmla="*/ 3099811 w 3099811"/>
              <a:gd name="connsiteY4" fmla="*/ 0 h 880891"/>
              <a:gd name="connsiteX0" fmla="*/ 7361 w 3101428"/>
              <a:gd name="connsiteY0" fmla="*/ 23284 h 880705"/>
              <a:gd name="connsiteX1" fmla="*/ 243005 w 3101428"/>
              <a:gd name="connsiteY1" fmla="*/ 714891 h 880705"/>
              <a:gd name="connsiteX2" fmla="*/ 1970099 w 3101428"/>
              <a:gd name="connsiteY2" fmla="*/ 880647 h 880705"/>
              <a:gd name="connsiteX3" fmla="*/ 2959905 w 3101428"/>
              <a:gd name="connsiteY3" fmla="*/ 704545 h 880705"/>
              <a:gd name="connsiteX4" fmla="*/ 3099811 w 3101428"/>
              <a:gd name="connsiteY4" fmla="*/ 0 h 8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428" h="880705">
                <a:moveTo>
                  <a:pt x="7361" y="23284"/>
                </a:moveTo>
                <a:cubicBezTo>
                  <a:pt x="-1106" y="76906"/>
                  <a:pt x="-44862" y="583658"/>
                  <a:pt x="243005" y="714891"/>
                </a:cubicBezTo>
                <a:cubicBezTo>
                  <a:pt x="530872" y="846124"/>
                  <a:pt x="1517282" y="882371"/>
                  <a:pt x="1970099" y="880647"/>
                </a:cubicBezTo>
                <a:cubicBezTo>
                  <a:pt x="2422916" y="878923"/>
                  <a:pt x="2771620" y="851319"/>
                  <a:pt x="2959905" y="704545"/>
                </a:cubicBezTo>
                <a:cubicBezTo>
                  <a:pt x="3148190" y="557771"/>
                  <a:pt x="3090905" y="198467"/>
                  <a:pt x="3099811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sp>
        <p:nvSpPr>
          <p:cNvPr id="226" name="Freeform 225"/>
          <p:cNvSpPr/>
          <p:nvPr/>
        </p:nvSpPr>
        <p:spPr>
          <a:xfrm>
            <a:off x="6908800" y="4030137"/>
            <a:ext cx="2455333" cy="922865"/>
          </a:xfrm>
          <a:custGeom>
            <a:avLst/>
            <a:gdLst>
              <a:gd name="connsiteX0" fmla="*/ 102985 w 3752118"/>
              <a:gd name="connsiteY0" fmla="*/ 175872 h 956542"/>
              <a:gd name="connsiteX1" fmla="*/ 187652 w 3752118"/>
              <a:gd name="connsiteY1" fmla="*/ 590739 h 956542"/>
              <a:gd name="connsiteX2" fmla="*/ 1821718 w 3752118"/>
              <a:gd name="connsiteY2" fmla="*/ 954806 h 956542"/>
              <a:gd name="connsiteX3" fmla="*/ 3201785 w 3752118"/>
              <a:gd name="connsiteY3" fmla="*/ 438339 h 956542"/>
              <a:gd name="connsiteX4" fmla="*/ 3447318 w 3752118"/>
              <a:gd name="connsiteY4" fmla="*/ 23472 h 956542"/>
              <a:gd name="connsiteX5" fmla="*/ 3752118 w 3752118"/>
              <a:gd name="connsiteY5" fmla="*/ 48872 h 956542"/>
              <a:gd name="connsiteX6" fmla="*/ 3752118 w 3752118"/>
              <a:gd name="connsiteY6" fmla="*/ 48872 h 956542"/>
              <a:gd name="connsiteX0" fmla="*/ 99218 w 3756818"/>
              <a:gd name="connsiteY0" fmla="*/ 167406 h 956550"/>
              <a:gd name="connsiteX1" fmla="*/ 192352 w 3756818"/>
              <a:gd name="connsiteY1" fmla="*/ 590739 h 956550"/>
              <a:gd name="connsiteX2" fmla="*/ 1826418 w 3756818"/>
              <a:gd name="connsiteY2" fmla="*/ 954806 h 956550"/>
              <a:gd name="connsiteX3" fmla="*/ 3206485 w 3756818"/>
              <a:gd name="connsiteY3" fmla="*/ 438339 h 956550"/>
              <a:gd name="connsiteX4" fmla="*/ 3452018 w 3756818"/>
              <a:gd name="connsiteY4" fmla="*/ 23472 h 956550"/>
              <a:gd name="connsiteX5" fmla="*/ 3756818 w 3756818"/>
              <a:gd name="connsiteY5" fmla="*/ 48872 h 956550"/>
              <a:gd name="connsiteX6" fmla="*/ 3756818 w 3756818"/>
              <a:gd name="connsiteY6" fmla="*/ 48872 h 956550"/>
              <a:gd name="connsiteX0" fmla="*/ 92946 w 3750546"/>
              <a:gd name="connsiteY0" fmla="*/ 167406 h 956550"/>
              <a:gd name="connsiteX1" fmla="*/ 186080 w 3750546"/>
              <a:gd name="connsiteY1" fmla="*/ 590739 h 956550"/>
              <a:gd name="connsiteX2" fmla="*/ 1820146 w 3750546"/>
              <a:gd name="connsiteY2" fmla="*/ 954806 h 956550"/>
              <a:gd name="connsiteX3" fmla="*/ 3200213 w 3750546"/>
              <a:gd name="connsiteY3" fmla="*/ 438339 h 956550"/>
              <a:gd name="connsiteX4" fmla="*/ 3445746 w 3750546"/>
              <a:gd name="connsiteY4" fmla="*/ 23472 h 956550"/>
              <a:gd name="connsiteX5" fmla="*/ 3750546 w 3750546"/>
              <a:gd name="connsiteY5" fmla="*/ 48872 h 956550"/>
              <a:gd name="connsiteX6" fmla="*/ 3750546 w 3750546"/>
              <a:gd name="connsiteY6" fmla="*/ 48872 h 956550"/>
              <a:gd name="connsiteX0" fmla="*/ 67350 w 3724950"/>
              <a:gd name="connsiteY0" fmla="*/ 167406 h 956213"/>
              <a:gd name="connsiteX1" fmla="*/ 50417 w 3724950"/>
              <a:gd name="connsiteY1" fmla="*/ 573806 h 956213"/>
              <a:gd name="connsiteX2" fmla="*/ 160484 w 3724950"/>
              <a:gd name="connsiteY2" fmla="*/ 590739 h 956213"/>
              <a:gd name="connsiteX3" fmla="*/ 1794550 w 3724950"/>
              <a:gd name="connsiteY3" fmla="*/ 954806 h 956213"/>
              <a:gd name="connsiteX4" fmla="*/ 3174617 w 3724950"/>
              <a:gd name="connsiteY4" fmla="*/ 438339 h 956213"/>
              <a:gd name="connsiteX5" fmla="*/ 3420150 w 3724950"/>
              <a:gd name="connsiteY5" fmla="*/ 23472 h 956213"/>
              <a:gd name="connsiteX6" fmla="*/ 3724950 w 3724950"/>
              <a:gd name="connsiteY6" fmla="*/ 48872 h 956213"/>
              <a:gd name="connsiteX7" fmla="*/ 3724950 w 3724950"/>
              <a:gd name="connsiteY7" fmla="*/ 48872 h 956213"/>
              <a:gd name="connsiteX0" fmla="*/ 322265 w 3979865"/>
              <a:gd name="connsiteY0" fmla="*/ 167406 h 956057"/>
              <a:gd name="connsiteX1" fmla="*/ 532 w 3979865"/>
              <a:gd name="connsiteY1" fmla="*/ 834156 h 956057"/>
              <a:gd name="connsiteX2" fmla="*/ 415399 w 3979865"/>
              <a:gd name="connsiteY2" fmla="*/ 590739 h 956057"/>
              <a:gd name="connsiteX3" fmla="*/ 2049465 w 3979865"/>
              <a:gd name="connsiteY3" fmla="*/ 954806 h 956057"/>
              <a:gd name="connsiteX4" fmla="*/ 3429532 w 3979865"/>
              <a:gd name="connsiteY4" fmla="*/ 438339 h 956057"/>
              <a:gd name="connsiteX5" fmla="*/ 3675065 w 3979865"/>
              <a:gd name="connsiteY5" fmla="*/ 23472 h 956057"/>
              <a:gd name="connsiteX6" fmla="*/ 3979865 w 3979865"/>
              <a:gd name="connsiteY6" fmla="*/ 48872 h 956057"/>
              <a:gd name="connsiteX7" fmla="*/ 3979865 w 3979865"/>
              <a:gd name="connsiteY7" fmla="*/ 48872 h 956057"/>
              <a:gd name="connsiteX0" fmla="*/ 3338 w 3660938"/>
              <a:gd name="connsiteY0" fmla="*/ 167406 h 956217"/>
              <a:gd name="connsiteX1" fmla="*/ 170555 w 3660938"/>
              <a:gd name="connsiteY1" fmla="*/ 567456 h 956217"/>
              <a:gd name="connsiteX2" fmla="*/ 96472 w 3660938"/>
              <a:gd name="connsiteY2" fmla="*/ 590739 h 956217"/>
              <a:gd name="connsiteX3" fmla="*/ 1730538 w 3660938"/>
              <a:gd name="connsiteY3" fmla="*/ 954806 h 956217"/>
              <a:gd name="connsiteX4" fmla="*/ 3110605 w 3660938"/>
              <a:gd name="connsiteY4" fmla="*/ 438339 h 956217"/>
              <a:gd name="connsiteX5" fmla="*/ 3356138 w 3660938"/>
              <a:gd name="connsiteY5" fmla="*/ 23472 h 956217"/>
              <a:gd name="connsiteX6" fmla="*/ 3660938 w 3660938"/>
              <a:gd name="connsiteY6" fmla="*/ 48872 h 956217"/>
              <a:gd name="connsiteX7" fmla="*/ 3660938 w 3660938"/>
              <a:gd name="connsiteY7" fmla="*/ 48872 h 956217"/>
              <a:gd name="connsiteX0" fmla="*/ 324 w 3657924"/>
              <a:gd name="connsiteY0" fmla="*/ 167406 h 957642"/>
              <a:gd name="connsiteX1" fmla="*/ 167541 w 3657924"/>
              <a:gd name="connsiteY1" fmla="*/ 567456 h 957642"/>
              <a:gd name="connsiteX2" fmla="*/ 93458 w 3657924"/>
              <a:gd name="connsiteY2" fmla="*/ 590739 h 957642"/>
              <a:gd name="connsiteX3" fmla="*/ 1727524 w 3657924"/>
              <a:gd name="connsiteY3" fmla="*/ 954806 h 957642"/>
              <a:gd name="connsiteX4" fmla="*/ 3107591 w 3657924"/>
              <a:gd name="connsiteY4" fmla="*/ 438339 h 957642"/>
              <a:gd name="connsiteX5" fmla="*/ 3353124 w 3657924"/>
              <a:gd name="connsiteY5" fmla="*/ 23472 h 957642"/>
              <a:gd name="connsiteX6" fmla="*/ 3657924 w 3657924"/>
              <a:gd name="connsiteY6" fmla="*/ 48872 h 957642"/>
              <a:gd name="connsiteX7" fmla="*/ 3657924 w 3657924"/>
              <a:gd name="connsiteY7" fmla="*/ 48872 h 957642"/>
              <a:gd name="connsiteX0" fmla="*/ 28532 w 3686132"/>
              <a:gd name="connsiteY0" fmla="*/ 167406 h 955988"/>
              <a:gd name="connsiteX1" fmla="*/ 195749 w 3686132"/>
              <a:gd name="connsiteY1" fmla="*/ 567456 h 955988"/>
              <a:gd name="connsiteX2" fmla="*/ 1755732 w 3686132"/>
              <a:gd name="connsiteY2" fmla="*/ 954806 h 955988"/>
              <a:gd name="connsiteX3" fmla="*/ 3135799 w 3686132"/>
              <a:gd name="connsiteY3" fmla="*/ 438339 h 955988"/>
              <a:gd name="connsiteX4" fmla="*/ 3381332 w 3686132"/>
              <a:gd name="connsiteY4" fmla="*/ 23472 h 955988"/>
              <a:gd name="connsiteX5" fmla="*/ 3686132 w 3686132"/>
              <a:gd name="connsiteY5" fmla="*/ 48872 h 955988"/>
              <a:gd name="connsiteX6" fmla="*/ 3686132 w 3686132"/>
              <a:gd name="connsiteY6" fmla="*/ 48872 h 955988"/>
              <a:gd name="connsiteX0" fmla="*/ 28532 w 3686132"/>
              <a:gd name="connsiteY0" fmla="*/ 167406 h 749178"/>
              <a:gd name="connsiteX1" fmla="*/ 195749 w 3686132"/>
              <a:gd name="connsiteY1" fmla="*/ 567456 h 749178"/>
              <a:gd name="connsiteX2" fmla="*/ 1755732 w 3686132"/>
              <a:gd name="connsiteY2" fmla="*/ 745256 h 749178"/>
              <a:gd name="connsiteX3" fmla="*/ 3135799 w 3686132"/>
              <a:gd name="connsiteY3" fmla="*/ 438339 h 749178"/>
              <a:gd name="connsiteX4" fmla="*/ 3381332 w 3686132"/>
              <a:gd name="connsiteY4" fmla="*/ 23472 h 749178"/>
              <a:gd name="connsiteX5" fmla="*/ 3686132 w 3686132"/>
              <a:gd name="connsiteY5" fmla="*/ 48872 h 749178"/>
              <a:gd name="connsiteX6" fmla="*/ 3686132 w 3686132"/>
              <a:gd name="connsiteY6" fmla="*/ 48872 h 749178"/>
              <a:gd name="connsiteX0" fmla="*/ 28532 w 3686132"/>
              <a:gd name="connsiteY0" fmla="*/ 167406 h 749178"/>
              <a:gd name="connsiteX1" fmla="*/ 195749 w 3686132"/>
              <a:gd name="connsiteY1" fmla="*/ 567456 h 749178"/>
              <a:gd name="connsiteX2" fmla="*/ 1755732 w 3686132"/>
              <a:gd name="connsiteY2" fmla="*/ 745256 h 749178"/>
              <a:gd name="connsiteX3" fmla="*/ 3135799 w 3686132"/>
              <a:gd name="connsiteY3" fmla="*/ 438339 h 749178"/>
              <a:gd name="connsiteX4" fmla="*/ 3381332 w 3686132"/>
              <a:gd name="connsiteY4" fmla="*/ 23472 h 749178"/>
              <a:gd name="connsiteX5" fmla="*/ 3686132 w 3686132"/>
              <a:gd name="connsiteY5" fmla="*/ 48872 h 749178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381332"/>
              <a:gd name="connsiteY0" fmla="*/ 143934 h 729647"/>
              <a:gd name="connsiteX1" fmla="*/ 195749 w 3381332"/>
              <a:gd name="connsiteY1" fmla="*/ 543984 h 729647"/>
              <a:gd name="connsiteX2" fmla="*/ 1755732 w 3381332"/>
              <a:gd name="connsiteY2" fmla="*/ 721784 h 729647"/>
              <a:gd name="connsiteX3" fmla="*/ 2900849 w 3381332"/>
              <a:gd name="connsiteY3" fmla="*/ 338667 h 729647"/>
              <a:gd name="connsiteX4" fmla="*/ 3135799 w 3381332"/>
              <a:gd name="connsiteY4" fmla="*/ 414867 h 729647"/>
              <a:gd name="connsiteX5" fmla="*/ 3381332 w 3381332"/>
              <a:gd name="connsiteY5" fmla="*/ 0 h 729647"/>
              <a:gd name="connsiteX0" fmla="*/ 28532 w 3381332"/>
              <a:gd name="connsiteY0" fmla="*/ 143934 h 725706"/>
              <a:gd name="connsiteX1" fmla="*/ 195749 w 3381332"/>
              <a:gd name="connsiteY1" fmla="*/ 543984 h 725706"/>
              <a:gd name="connsiteX2" fmla="*/ 1755732 w 3381332"/>
              <a:gd name="connsiteY2" fmla="*/ 721784 h 725706"/>
              <a:gd name="connsiteX3" fmla="*/ 3135799 w 3381332"/>
              <a:gd name="connsiteY3" fmla="*/ 414867 h 725706"/>
              <a:gd name="connsiteX4" fmla="*/ 3381332 w 3381332"/>
              <a:gd name="connsiteY4" fmla="*/ 0 h 725706"/>
              <a:gd name="connsiteX0" fmla="*/ 28532 w 3200582"/>
              <a:gd name="connsiteY0" fmla="*/ 182034 h 763806"/>
              <a:gd name="connsiteX1" fmla="*/ 195749 w 3200582"/>
              <a:gd name="connsiteY1" fmla="*/ 582084 h 763806"/>
              <a:gd name="connsiteX2" fmla="*/ 1755732 w 3200582"/>
              <a:gd name="connsiteY2" fmla="*/ 759884 h 763806"/>
              <a:gd name="connsiteX3" fmla="*/ 3135799 w 3200582"/>
              <a:gd name="connsiteY3" fmla="*/ 452967 h 763806"/>
              <a:gd name="connsiteX4" fmla="*/ 3000332 w 3200582"/>
              <a:gd name="connsiteY4" fmla="*/ 0 h 763806"/>
              <a:gd name="connsiteX0" fmla="*/ 28532 w 3205834"/>
              <a:gd name="connsiteY0" fmla="*/ 182034 h 763806"/>
              <a:gd name="connsiteX1" fmla="*/ 195749 w 3205834"/>
              <a:gd name="connsiteY1" fmla="*/ 582084 h 763806"/>
              <a:gd name="connsiteX2" fmla="*/ 1755732 w 3205834"/>
              <a:gd name="connsiteY2" fmla="*/ 759884 h 763806"/>
              <a:gd name="connsiteX3" fmla="*/ 3135799 w 3205834"/>
              <a:gd name="connsiteY3" fmla="*/ 452967 h 763806"/>
              <a:gd name="connsiteX4" fmla="*/ 3002449 w 3205834"/>
              <a:gd name="connsiteY4" fmla="*/ 332317 h 763806"/>
              <a:gd name="connsiteX5" fmla="*/ 3000332 w 3205834"/>
              <a:gd name="connsiteY5" fmla="*/ 0 h 763806"/>
              <a:gd name="connsiteX0" fmla="*/ 28532 w 3011032"/>
              <a:gd name="connsiteY0" fmla="*/ 182034 h 770285"/>
              <a:gd name="connsiteX1" fmla="*/ 195749 w 3011032"/>
              <a:gd name="connsiteY1" fmla="*/ 582084 h 770285"/>
              <a:gd name="connsiteX2" fmla="*/ 1755732 w 3011032"/>
              <a:gd name="connsiteY2" fmla="*/ 759884 h 770285"/>
              <a:gd name="connsiteX3" fmla="*/ 3002449 w 3011032"/>
              <a:gd name="connsiteY3" fmla="*/ 332317 h 770285"/>
              <a:gd name="connsiteX4" fmla="*/ 3000332 w 3011032"/>
              <a:gd name="connsiteY4" fmla="*/ 0 h 770285"/>
              <a:gd name="connsiteX0" fmla="*/ 28532 w 3031590"/>
              <a:gd name="connsiteY0" fmla="*/ 182034 h 770285"/>
              <a:gd name="connsiteX1" fmla="*/ 195749 w 3031590"/>
              <a:gd name="connsiteY1" fmla="*/ 582084 h 770285"/>
              <a:gd name="connsiteX2" fmla="*/ 1755732 w 3031590"/>
              <a:gd name="connsiteY2" fmla="*/ 759884 h 770285"/>
              <a:gd name="connsiteX3" fmla="*/ 3002449 w 3031590"/>
              <a:gd name="connsiteY3" fmla="*/ 332317 h 770285"/>
              <a:gd name="connsiteX4" fmla="*/ 3000332 w 3031590"/>
              <a:gd name="connsiteY4" fmla="*/ 0 h 770285"/>
              <a:gd name="connsiteX0" fmla="*/ 28532 w 3031590"/>
              <a:gd name="connsiteY0" fmla="*/ 182034 h 770285"/>
              <a:gd name="connsiteX1" fmla="*/ 195749 w 3031590"/>
              <a:gd name="connsiteY1" fmla="*/ 582084 h 770285"/>
              <a:gd name="connsiteX2" fmla="*/ 1755732 w 3031590"/>
              <a:gd name="connsiteY2" fmla="*/ 759884 h 770285"/>
              <a:gd name="connsiteX3" fmla="*/ 3002449 w 3031590"/>
              <a:gd name="connsiteY3" fmla="*/ 332317 h 770285"/>
              <a:gd name="connsiteX4" fmla="*/ 3000332 w 3031590"/>
              <a:gd name="connsiteY4" fmla="*/ 0 h 770285"/>
              <a:gd name="connsiteX0" fmla="*/ 28532 w 3058729"/>
              <a:gd name="connsiteY0" fmla="*/ 188384 h 776635"/>
              <a:gd name="connsiteX1" fmla="*/ 195749 w 3058729"/>
              <a:gd name="connsiteY1" fmla="*/ 588434 h 776635"/>
              <a:gd name="connsiteX2" fmla="*/ 1755732 w 3058729"/>
              <a:gd name="connsiteY2" fmla="*/ 766234 h 776635"/>
              <a:gd name="connsiteX3" fmla="*/ 3002449 w 3058729"/>
              <a:gd name="connsiteY3" fmla="*/ 338667 h 776635"/>
              <a:gd name="connsiteX4" fmla="*/ 3044782 w 3058729"/>
              <a:gd name="connsiteY4" fmla="*/ 0 h 776635"/>
              <a:gd name="connsiteX0" fmla="*/ 28532 w 3044782"/>
              <a:gd name="connsiteY0" fmla="*/ 188384 h 776635"/>
              <a:gd name="connsiteX1" fmla="*/ 195749 w 3044782"/>
              <a:gd name="connsiteY1" fmla="*/ 588434 h 776635"/>
              <a:gd name="connsiteX2" fmla="*/ 1755732 w 3044782"/>
              <a:gd name="connsiteY2" fmla="*/ 766234 h 776635"/>
              <a:gd name="connsiteX3" fmla="*/ 3002449 w 3044782"/>
              <a:gd name="connsiteY3" fmla="*/ 338667 h 776635"/>
              <a:gd name="connsiteX4" fmla="*/ 3044782 w 3044782"/>
              <a:gd name="connsiteY4" fmla="*/ 0 h 776635"/>
              <a:gd name="connsiteX0" fmla="*/ 6020 w 3098470"/>
              <a:gd name="connsiteY0" fmla="*/ 23284 h 776635"/>
              <a:gd name="connsiteX1" fmla="*/ 249437 w 3098470"/>
              <a:gd name="connsiteY1" fmla="*/ 588434 h 776635"/>
              <a:gd name="connsiteX2" fmla="*/ 1809420 w 3098470"/>
              <a:gd name="connsiteY2" fmla="*/ 766234 h 776635"/>
              <a:gd name="connsiteX3" fmla="*/ 3056137 w 3098470"/>
              <a:gd name="connsiteY3" fmla="*/ 338667 h 776635"/>
              <a:gd name="connsiteX4" fmla="*/ 3098470 w 3098470"/>
              <a:gd name="connsiteY4" fmla="*/ 0 h 776635"/>
              <a:gd name="connsiteX0" fmla="*/ 6020 w 3098470"/>
              <a:gd name="connsiteY0" fmla="*/ 23284 h 886181"/>
              <a:gd name="connsiteX1" fmla="*/ 249437 w 3098470"/>
              <a:gd name="connsiteY1" fmla="*/ 588434 h 886181"/>
              <a:gd name="connsiteX2" fmla="*/ 1968758 w 3098470"/>
              <a:gd name="connsiteY2" fmla="*/ 880647 h 886181"/>
              <a:gd name="connsiteX3" fmla="*/ 3056137 w 3098470"/>
              <a:gd name="connsiteY3" fmla="*/ 338667 h 886181"/>
              <a:gd name="connsiteX4" fmla="*/ 3098470 w 3098470"/>
              <a:gd name="connsiteY4" fmla="*/ 0 h 886181"/>
              <a:gd name="connsiteX0" fmla="*/ 6020 w 3098470"/>
              <a:gd name="connsiteY0" fmla="*/ 23284 h 882396"/>
              <a:gd name="connsiteX1" fmla="*/ 249437 w 3098470"/>
              <a:gd name="connsiteY1" fmla="*/ 588434 h 882396"/>
              <a:gd name="connsiteX2" fmla="*/ 1968758 w 3098470"/>
              <a:gd name="connsiteY2" fmla="*/ 880647 h 882396"/>
              <a:gd name="connsiteX3" fmla="*/ 2869179 w 3098470"/>
              <a:gd name="connsiteY3" fmla="*/ 692502 h 882396"/>
              <a:gd name="connsiteX4" fmla="*/ 3056137 w 3098470"/>
              <a:gd name="connsiteY4" fmla="*/ 338667 h 882396"/>
              <a:gd name="connsiteX5" fmla="*/ 3098470 w 3098470"/>
              <a:gd name="connsiteY5" fmla="*/ 0 h 882396"/>
              <a:gd name="connsiteX0" fmla="*/ 6020 w 3098470"/>
              <a:gd name="connsiteY0" fmla="*/ 23284 h 883595"/>
              <a:gd name="connsiteX1" fmla="*/ 249437 w 3098470"/>
              <a:gd name="connsiteY1" fmla="*/ 588434 h 883595"/>
              <a:gd name="connsiteX2" fmla="*/ 1968758 w 3098470"/>
              <a:gd name="connsiteY2" fmla="*/ 880647 h 883595"/>
              <a:gd name="connsiteX3" fmla="*/ 2869179 w 3098470"/>
              <a:gd name="connsiteY3" fmla="*/ 692502 h 883595"/>
              <a:gd name="connsiteX4" fmla="*/ 3098470 w 3098470"/>
              <a:gd name="connsiteY4" fmla="*/ 0 h 883595"/>
              <a:gd name="connsiteX0" fmla="*/ 6020 w 3098470"/>
              <a:gd name="connsiteY0" fmla="*/ 23284 h 883595"/>
              <a:gd name="connsiteX1" fmla="*/ 249437 w 3098470"/>
              <a:gd name="connsiteY1" fmla="*/ 588434 h 883595"/>
              <a:gd name="connsiteX2" fmla="*/ 1968758 w 3098470"/>
              <a:gd name="connsiteY2" fmla="*/ 880647 h 883595"/>
              <a:gd name="connsiteX3" fmla="*/ 2869179 w 3098470"/>
              <a:gd name="connsiteY3" fmla="*/ 692502 h 883595"/>
              <a:gd name="connsiteX4" fmla="*/ 3098470 w 3098470"/>
              <a:gd name="connsiteY4" fmla="*/ 0 h 883595"/>
              <a:gd name="connsiteX0" fmla="*/ 7361 w 3099811"/>
              <a:gd name="connsiteY0" fmla="*/ 23284 h 880891"/>
              <a:gd name="connsiteX1" fmla="*/ 243005 w 3099811"/>
              <a:gd name="connsiteY1" fmla="*/ 714891 h 880891"/>
              <a:gd name="connsiteX2" fmla="*/ 1970099 w 3099811"/>
              <a:gd name="connsiteY2" fmla="*/ 880647 h 880891"/>
              <a:gd name="connsiteX3" fmla="*/ 2870520 w 3099811"/>
              <a:gd name="connsiteY3" fmla="*/ 692502 h 880891"/>
              <a:gd name="connsiteX4" fmla="*/ 3099811 w 3099811"/>
              <a:gd name="connsiteY4" fmla="*/ 0 h 88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1" h="880891">
                <a:moveTo>
                  <a:pt x="7361" y="23284"/>
                </a:moveTo>
                <a:cubicBezTo>
                  <a:pt x="-1106" y="76906"/>
                  <a:pt x="-44862" y="583658"/>
                  <a:pt x="243005" y="714891"/>
                </a:cubicBezTo>
                <a:cubicBezTo>
                  <a:pt x="530872" y="846124"/>
                  <a:pt x="1532180" y="884378"/>
                  <a:pt x="1970099" y="880647"/>
                </a:cubicBezTo>
                <a:cubicBezTo>
                  <a:pt x="2408018" y="876916"/>
                  <a:pt x="2682235" y="839276"/>
                  <a:pt x="2870520" y="692502"/>
                </a:cubicBezTo>
                <a:cubicBezTo>
                  <a:pt x="3058805" y="545728"/>
                  <a:pt x="3090905" y="198467"/>
                  <a:pt x="3099811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62556" tIns="81277" rIns="162556" bIns="81277" spcCol="0" rtlCol="0" anchor="ctr"/>
          <a:lstStyle/>
          <a:p>
            <a:pPr algn="ctr"/>
            <a:endParaRPr lang="en-US" sz="2400"/>
          </a:p>
        </p:txBody>
      </p:sp>
      <p:grpSp>
        <p:nvGrpSpPr>
          <p:cNvPr id="227" name="Group 226"/>
          <p:cNvGrpSpPr/>
          <p:nvPr/>
        </p:nvGrpSpPr>
        <p:grpSpPr>
          <a:xfrm>
            <a:off x="8907463" y="3235682"/>
            <a:ext cx="970324" cy="1066799"/>
            <a:chOff x="4657063" y="1096434"/>
            <a:chExt cx="727743" cy="800099"/>
          </a:xfrm>
        </p:grpSpPr>
        <p:grpSp>
          <p:nvGrpSpPr>
            <p:cNvPr id="228" name="Group 227"/>
            <p:cNvGrpSpPr/>
            <p:nvPr/>
          </p:nvGrpSpPr>
          <p:grpSpPr>
            <a:xfrm>
              <a:off x="4657063" y="1096434"/>
              <a:ext cx="727743" cy="452968"/>
              <a:chOff x="4415713" y="1849465"/>
              <a:chExt cx="557850" cy="55083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39" name="Rectangle 238"/>
              <p:cNvSpPr/>
              <p:nvPr/>
            </p:nvSpPr>
            <p:spPr>
              <a:xfrm>
                <a:off x="4415713" y="1849465"/>
                <a:ext cx="168988" cy="2650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545335" y="1944715"/>
                <a:ext cx="168987" cy="2650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674954" y="2039965"/>
                <a:ext cx="168986" cy="265085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804577" y="2135215"/>
                <a:ext cx="168986" cy="265085"/>
              </a:xfrm>
              <a:prstGeom prst="rect">
                <a:avLst/>
              </a:prstGeom>
              <a:solidFill>
                <a:srgbClr val="FDAE5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29" name="Straight Connector 109"/>
            <p:cNvCxnSpPr>
              <a:stCxn id="236" idx="0"/>
              <a:endCxn id="241" idx="2"/>
            </p:cNvCxnSpPr>
            <p:nvPr/>
          </p:nvCxnSpPr>
          <p:spPr>
            <a:xfrm rot="5400000" flipH="1" flipV="1">
              <a:off x="4957371" y="1558870"/>
              <a:ext cx="235906" cy="60316"/>
            </a:xfrm>
            <a:prstGeom prst="bentConnector3">
              <a:avLst>
                <a:gd name="adj1" fmla="val 52692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109"/>
            <p:cNvCxnSpPr>
              <a:stCxn id="235" idx="0"/>
              <a:endCxn id="240" idx="2"/>
            </p:cNvCxnSpPr>
            <p:nvPr/>
          </p:nvCxnSpPr>
          <p:spPr>
            <a:xfrm rot="16200000" flipV="1">
              <a:off x="4806097" y="1523039"/>
              <a:ext cx="314233" cy="53652"/>
            </a:xfrm>
            <a:prstGeom prst="bentConnector3">
              <a:avLst>
                <a:gd name="adj1" fmla="val 39896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109"/>
            <p:cNvCxnSpPr>
              <a:stCxn id="237" idx="0"/>
              <a:endCxn id="242" idx="2"/>
            </p:cNvCxnSpPr>
            <p:nvPr/>
          </p:nvCxnSpPr>
          <p:spPr>
            <a:xfrm rot="5400000" flipH="1" flipV="1">
              <a:off x="5108647" y="1541048"/>
              <a:ext cx="157579" cy="174289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109"/>
            <p:cNvCxnSpPr>
              <a:stCxn id="234" idx="0"/>
              <a:endCxn id="239" idx="2"/>
            </p:cNvCxnSpPr>
            <p:nvPr/>
          </p:nvCxnSpPr>
          <p:spPr>
            <a:xfrm rot="16200000" flipV="1">
              <a:off x="4653718" y="1427993"/>
              <a:ext cx="392560" cy="165416"/>
            </a:xfrm>
            <a:prstGeom prst="bentConnector3">
              <a:avLst>
                <a:gd name="adj1" fmla="val 20075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32"/>
            <p:cNvGrpSpPr/>
            <p:nvPr/>
          </p:nvGrpSpPr>
          <p:grpSpPr>
            <a:xfrm>
              <a:off x="4897968" y="1697567"/>
              <a:ext cx="237063" cy="198966"/>
              <a:chOff x="4789985" y="1674636"/>
              <a:chExt cx="455115" cy="268463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4802685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912752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018585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124418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4789985" y="1674636"/>
                <a:ext cx="455115" cy="26846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2190575" y="3286483"/>
            <a:ext cx="970324" cy="1066799"/>
            <a:chOff x="4657063" y="1096434"/>
            <a:chExt cx="727743" cy="800099"/>
          </a:xfrm>
        </p:grpSpPr>
        <p:grpSp>
          <p:nvGrpSpPr>
            <p:cNvPr id="34" name="Group 33"/>
            <p:cNvGrpSpPr/>
            <p:nvPr/>
          </p:nvGrpSpPr>
          <p:grpSpPr>
            <a:xfrm>
              <a:off x="4657063" y="1096434"/>
              <a:ext cx="727743" cy="452968"/>
              <a:chOff x="4415713" y="1849465"/>
              <a:chExt cx="557850" cy="55083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4415713" y="1849465"/>
                <a:ext cx="168988" cy="2650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545335" y="1944715"/>
                <a:ext cx="168987" cy="2650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74954" y="2039965"/>
                <a:ext cx="168986" cy="265085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804577" y="2135215"/>
                <a:ext cx="168986" cy="26508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0" name="Straight Connector 109"/>
            <p:cNvCxnSpPr>
              <a:stCxn id="124" idx="0"/>
              <a:endCxn id="37" idx="2"/>
            </p:cNvCxnSpPr>
            <p:nvPr/>
          </p:nvCxnSpPr>
          <p:spPr>
            <a:xfrm rot="5400000" flipH="1" flipV="1">
              <a:off x="4957371" y="1558870"/>
              <a:ext cx="235906" cy="60316"/>
            </a:xfrm>
            <a:prstGeom prst="bentConnector3">
              <a:avLst>
                <a:gd name="adj1" fmla="val 52692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09"/>
            <p:cNvCxnSpPr>
              <a:stCxn id="123" idx="0"/>
              <a:endCxn id="36" idx="2"/>
            </p:cNvCxnSpPr>
            <p:nvPr/>
          </p:nvCxnSpPr>
          <p:spPr>
            <a:xfrm rot="16200000" flipV="1">
              <a:off x="4806097" y="1523039"/>
              <a:ext cx="314233" cy="53652"/>
            </a:xfrm>
            <a:prstGeom prst="bentConnector3">
              <a:avLst>
                <a:gd name="adj1" fmla="val 39896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09"/>
            <p:cNvCxnSpPr>
              <a:stCxn id="125" idx="0"/>
              <a:endCxn id="38" idx="2"/>
            </p:cNvCxnSpPr>
            <p:nvPr/>
          </p:nvCxnSpPr>
          <p:spPr>
            <a:xfrm rot="5400000" flipH="1" flipV="1">
              <a:off x="5108647" y="1541048"/>
              <a:ext cx="157579" cy="174289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09"/>
            <p:cNvCxnSpPr>
              <a:stCxn id="121" idx="0"/>
              <a:endCxn id="35" idx="2"/>
            </p:cNvCxnSpPr>
            <p:nvPr/>
          </p:nvCxnSpPr>
          <p:spPr>
            <a:xfrm rot="16200000" flipV="1">
              <a:off x="4653718" y="1427993"/>
              <a:ext cx="392560" cy="165416"/>
            </a:xfrm>
            <a:prstGeom prst="bentConnector3">
              <a:avLst>
                <a:gd name="adj1" fmla="val 20075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4897968" y="1697567"/>
              <a:ext cx="237063" cy="198966"/>
              <a:chOff x="4789985" y="1674636"/>
              <a:chExt cx="455115" cy="268463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802685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912752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18585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124418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89985" y="1674636"/>
                <a:ext cx="455115" cy="26846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33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375929" y="3261081"/>
            <a:ext cx="970324" cy="1066799"/>
            <a:chOff x="4657063" y="1096434"/>
            <a:chExt cx="727743" cy="800099"/>
          </a:xfrm>
        </p:grpSpPr>
        <p:grpSp>
          <p:nvGrpSpPr>
            <p:cNvPr id="202" name="Group 201"/>
            <p:cNvGrpSpPr/>
            <p:nvPr/>
          </p:nvGrpSpPr>
          <p:grpSpPr>
            <a:xfrm>
              <a:off x="4657063" y="1096434"/>
              <a:ext cx="727743" cy="452968"/>
              <a:chOff x="4415713" y="1849465"/>
              <a:chExt cx="557850" cy="55083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13" name="Rectangle 212"/>
              <p:cNvSpPr/>
              <p:nvPr/>
            </p:nvSpPr>
            <p:spPr>
              <a:xfrm>
                <a:off x="4415713" y="1849465"/>
                <a:ext cx="168988" cy="2650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545335" y="1944715"/>
                <a:ext cx="168987" cy="2650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674954" y="2039965"/>
                <a:ext cx="168986" cy="265085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4804577" y="2135215"/>
                <a:ext cx="168986" cy="265085"/>
              </a:xfrm>
              <a:prstGeom prst="rect">
                <a:avLst/>
              </a:prstGeom>
              <a:solidFill>
                <a:srgbClr val="FDAE5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03" name="Straight Connector 109"/>
            <p:cNvCxnSpPr>
              <a:stCxn id="210" idx="0"/>
              <a:endCxn id="215" idx="2"/>
            </p:cNvCxnSpPr>
            <p:nvPr/>
          </p:nvCxnSpPr>
          <p:spPr>
            <a:xfrm rot="5400000" flipH="1" flipV="1">
              <a:off x="4957371" y="1558870"/>
              <a:ext cx="235906" cy="60316"/>
            </a:xfrm>
            <a:prstGeom prst="bentConnector3">
              <a:avLst>
                <a:gd name="adj1" fmla="val 52692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109"/>
            <p:cNvCxnSpPr>
              <a:stCxn id="209" idx="0"/>
              <a:endCxn id="214" idx="2"/>
            </p:cNvCxnSpPr>
            <p:nvPr/>
          </p:nvCxnSpPr>
          <p:spPr>
            <a:xfrm rot="16200000" flipV="1">
              <a:off x="4806097" y="1523039"/>
              <a:ext cx="314233" cy="53652"/>
            </a:xfrm>
            <a:prstGeom prst="bentConnector3">
              <a:avLst>
                <a:gd name="adj1" fmla="val 39896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109"/>
            <p:cNvCxnSpPr>
              <a:stCxn id="211" idx="0"/>
              <a:endCxn id="216" idx="2"/>
            </p:cNvCxnSpPr>
            <p:nvPr/>
          </p:nvCxnSpPr>
          <p:spPr>
            <a:xfrm rot="5400000" flipH="1" flipV="1">
              <a:off x="5108647" y="1541048"/>
              <a:ext cx="157579" cy="174289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109"/>
            <p:cNvCxnSpPr>
              <a:stCxn id="208" idx="0"/>
              <a:endCxn id="213" idx="2"/>
            </p:cNvCxnSpPr>
            <p:nvPr/>
          </p:nvCxnSpPr>
          <p:spPr>
            <a:xfrm rot="16200000" flipV="1">
              <a:off x="4653718" y="1427993"/>
              <a:ext cx="392560" cy="165416"/>
            </a:xfrm>
            <a:prstGeom prst="bentConnector3">
              <a:avLst>
                <a:gd name="adj1" fmla="val 20075"/>
              </a:avLst>
            </a:prstGeom>
            <a:ln w="285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Group 206"/>
            <p:cNvGrpSpPr/>
            <p:nvPr/>
          </p:nvGrpSpPr>
          <p:grpSpPr>
            <a:xfrm>
              <a:off x="4897968" y="1697567"/>
              <a:ext cx="237063" cy="198966"/>
              <a:chOff x="4789985" y="1674636"/>
              <a:chExt cx="455115" cy="268463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4802685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912752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018585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124418" y="1687338"/>
                <a:ext cx="107982" cy="234596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789985" y="1674636"/>
                <a:ext cx="455115" cy="26846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54" name="Rectangle 253"/>
          <p:cNvSpPr/>
          <p:nvPr/>
        </p:nvSpPr>
        <p:spPr>
          <a:xfrm>
            <a:off x="2751668" y="2624667"/>
            <a:ext cx="643467" cy="28786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1089FF"/>
              </a:gs>
              <a:gs pos="100000">
                <a:srgbClr val="0000FF"/>
              </a:gs>
            </a:gsLst>
            <a:lin ang="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888" tIns="60943" rIns="121888" bIns="60943" anchor="ctr"/>
          <a:lstStyle/>
          <a:p>
            <a:pPr algn="ctr">
              <a:defRPr/>
            </a:pPr>
            <a:r>
              <a:rPr lang="en-US" sz="1333" b="1" dirty="0">
                <a:solidFill>
                  <a:srgbClr val="FFFFFF"/>
                </a:solidFill>
              </a:rPr>
              <a:t>GVM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682432" y="2563726"/>
            <a:ext cx="1157873" cy="697493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endParaRPr lang="en-US" sz="1733" dirty="0"/>
          </a:p>
          <a:p>
            <a:r>
              <a:rPr lang="en-US" sz="1733" dirty="0"/>
              <a:t>Compute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170856" y="3610427"/>
            <a:ext cx="1010590" cy="43081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1733" dirty="0"/>
              <a:t>Storage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1486011" y="3983749"/>
            <a:ext cx="995073" cy="43081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1733" dirty="0"/>
              <a:t>Circuits</a:t>
            </a:r>
          </a:p>
        </p:txBody>
      </p:sp>
      <p:cxnSp>
        <p:nvCxnSpPr>
          <p:cNvPr id="262" name="Straight Arrow Connector 261"/>
          <p:cNvCxnSpPr>
            <a:stCxn id="254" idx="2"/>
            <a:endCxn id="35" idx="0"/>
          </p:cNvCxnSpPr>
          <p:nvPr/>
        </p:nvCxnSpPr>
        <p:spPr>
          <a:xfrm flipH="1">
            <a:off x="2337543" y="2912536"/>
            <a:ext cx="735859" cy="37394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254" idx="2"/>
            <a:endCxn id="37" idx="0"/>
          </p:cNvCxnSpPr>
          <p:nvPr/>
        </p:nvCxnSpPr>
        <p:spPr>
          <a:xfrm flipH="1">
            <a:off x="2788466" y="2912536"/>
            <a:ext cx="284937" cy="582819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54" idx="2"/>
          </p:cNvCxnSpPr>
          <p:nvPr/>
        </p:nvCxnSpPr>
        <p:spPr>
          <a:xfrm>
            <a:off x="3073401" y="2912535"/>
            <a:ext cx="355163" cy="1386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Rectangle 277"/>
          <p:cNvSpPr/>
          <p:nvPr/>
        </p:nvSpPr>
        <p:spPr>
          <a:xfrm>
            <a:off x="6019801" y="2611967"/>
            <a:ext cx="643467" cy="28786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1089FF"/>
              </a:gs>
              <a:gs pos="100000">
                <a:srgbClr val="0000FF"/>
              </a:gs>
            </a:gsLst>
            <a:lin ang="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888" tIns="60943" rIns="121888" bIns="60943" anchor="ctr"/>
          <a:lstStyle/>
          <a:p>
            <a:pPr algn="ctr">
              <a:defRPr/>
            </a:pPr>
            <a:r>
              <a:rPr lang="en-US" sz="1333" b="1" dirty="0">
                <a:solidFill>
                  <a:srgbClr val="FFFFFF"/>
                </a:solidFill>
              </a:rPr>
              <a:t>GVM</a:t>
            </a:r>
          </a:p>
        </p:txBody>
      </p:sp>
      <p:cxnSp>
        <p:nvCxnSpPr>
          <p:cNvPr id="279" name="Straight Arrow Connector 278"/>
          <p:cNvCxnSpPr>
            <a:stCxn id="278" idx="2"/>
          </p:cNvCxnSpPr>
          <p:nvPr/>
        </p:nvCxnSpPr>
        <p:spPr>
          <a:xfrm flipH="1">
            <a:off x="5898447" y="2899834"/>
            <a:ext cx="443088" cy="1310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278" idx="2"/>
            <a:endCxn id="213" idx="0"/>
          </p:cNvCxnSpPr>
          <p:nvPr/>
        </p:nvCxnSpPr>
        <p:spPr>
          <a:xfrm>
            <a:off x="6341533" y="2899836"/>
            <a:ext cx="181363" cy="36124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>
            <a:stCxn id="278" idx="2"/>
            <a:endCxn id="215" idx="0"/>
          </p:cNvCxnSpPr>
          <p:nvPr/>
        </p:nvCxnSpPr>
        <p:spPr>
          <a:xfrm>
            <a:off x="6341537" y="2899836"/>
            <a:ext cx="632284" cy="570117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Rectangle 281"/>
          <p:cNvSpPr/>
          <p:nvPr/>
        </p:nvSpPr>
        <p:spPr>
          <a:xfrm>
            <a:off x="8559801" y="2599267"/>
            <a:ext cx="643467" cy="28786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50000">
                <a:srgbClr val="1089FF"/>
              </a:gs>
              <a:gs pos="100000">
                <a:srgbClr val="0000FF"/>
              </a:gs>
            </a:gsLst>
            <a:lin ang="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888" tIns="60943" rIns="121888" bIns="60943" anchor="ctr"/>
          <a:lstStyle/>
          <a:p>
            <a:pPr algn="ctr">
              <a:defRPr/>
            </a:pPr>
            <a:r>
              <a:rPr lang="en-US" sz="1333" b="1" dirty="0">
                <a:solidFill>
                  <a:srgbClr val="FFFFFF"/>
                </a:solidFill>
              </a:rPr>
              <a:t>GVM</a:t>
            </a:r>
          </a:p>
        </p:txBody>
      </p:sp>
      <p:cxnSp>
        <p:nvCxnSpPr>
          <p:cNvPr id="283" name="Straight Arrow Connector 282"/>
          <p:cNvCxnSpPr>
            <a:stCxn id="282" idx="2"/>
          </p:cNvCxnSpPr>
          <p:nvPr/>
        </p:nvCxnSpPr>
        <p:spPr>
          <a:xfrm flipH="1">
            <a:off x="8585205" y="2887137"/>
            <a:ext cx="296332" cy="1323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82" idx="2"/>
            <a:endCxn id="239" idx="0"/>
          </p:cNvCxnSpPr>
          <p:nvPr/>
        </p:nvCxnSpPr>
        <p:spPr>
          <a:xfrm>
            <a:off x="8881533" y="2887137"/>
            <a:ext cx="172896" cy="34854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282" idx="2"/>
            <a:endCxn id="241" idx="0"/>
          </p:cNvCxnSpPr>
          <p:nvPr/>
        </p:nvCxnSpPr>
        <p:spPr>
          <a:xfrm>
            <a:off x="8881533" y="2887137"/>
            <a:ext cx="623819" cy="557417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urved Connector 303"/>
          <p:cNvCxnSpPr>
            <a:stCxn id="278" idx="1"/>
            <a:endCxn id="254" idx="3"/>
          </p:cNvCxnSpPr>
          <p:nvPr/>
        </p:nvCxnSpPr>
        <p:spPr>
          <a:xfrm rot="10800000" flipV="1">
            <a:off x="3395133" y="2755901"/>
            <a:ext cx="2624667" cy="1270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urved Connector 308"/>
          <p:cNvCxnSpPr>
            <a:stCxn id="282" idx="1"/>
            <a:endCxn id="278" idx="3"/>
          </p:cNvCxnSpPr>
          <p:nvPr/>
        </p:nvCxnSpPr>
        <p:spPr>
          <a:xfrm rot="10800000" flipV="1">
            <a:off x="6663268" y="2743201"/>
            <a:ext cx="1896533" cy="1270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Curved Connector 312"/>
          <p:cNvCxnSpPr>
            <a:stCxn id="282" idx="0"/>
            <a:endCxn id="327" idx="1"/>
          </p:cNvCxnSpPr>
          <p:nvPr/>
        </p:nvCxnSpPr>
        <p:spPr>
          <a:xfrm rot="5400000" flipH="1" flipV="1">
            <a:off x="8754759" y="1705750"/>
            <a:ext cx="1020295" cy="766741"/>
          </a:xfrm>
          <a:prstGeom prst="curvedConnector2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Curved Connector 316"/>
          <p:cNvCxnSpPr>
            <a:stCxn id="278" idx="0"/>
            <a:endCxn id="329" idx="2"/>
          </p:cNvCxnSpPr>
          <p:nvPr/>
        </p:nvCxnSpPr>
        <p:spPr>
          <a:xfrm rot="16200000" flipV="1">
            <a:off x="5859428" y="2129860"/>
            <a:ext cx="525736" cy="438477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Curved Connector 320"/>
          <p:cNvCxnSpPr>
            <a:stCxn id="254" idx="0"/>
            <a:endCxn id="328" idx="2"/>
          </p:cNvCxnSpPr>
          <p:nvPr/>
        </p:nvCxnSpPr>
        <p:spPr>
          <a:xfrm rot="16200000" flipV="1">
            <a:off x="2535772" y="2087035"/>
            <a:ext cx="364065" cy="71120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4163492" y="1391716"/>
            <a:ext cx="1604855" cy="902805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400" b="1" dirty="0"/>
              <a:t>Scientists</a:t>
            </a:r>
          </a:p>
          <a:p>
            <a:r>
              <a:rPr lang="en-US" sz="2400" b="1" dirty="0"/>
              <a:t> (e.g. </a:t>
            </a:r>
            <a:r>
              <a:rPr lang="en-US" sz="2400" b="1" dirty="0" err="1"/>
              <a:t>xRP</a:t>
            </a:r>
            <a:r>
              <a:rPr lang="en-US" sz="2400" b="1" dirty="0"/>
              <a:t>)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9296403" y="1814996"/>
            <a:ext cx="2842693" cy="902805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400" b="1" dirty="0"/>
              <a:t>Other “Users”</a:t>
            </a:r>
          </a:p>
          <a:p>
            <a:r>
              <a:rPr lang="en-US" sz="2400" b="1" dirty="0"/>
              <a:t>(broadly construed)</a:t>
            </a:r>
          </a:p>
        </p:txBody>
      </p:sp>
      <p:pic>
        <p:nvPicPr>
          <p:cNvPr id="327" name="Picture 3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8277" y="1240011"/>
            <a:ext cx="740985" cy="677923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4" r="15190" b="9258"/>
          <a:stretch/>
        </p:blipFill>
        <p:spPr>
          <a:xfrm>
            <a:off x="2023535" y="1384046"/>
            <a:ext cx="677333" cy="876556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468" y="1364843"/>
            <a:ext cx="613179" cy="721388"/>
          </a:xfrm>
          <a:prstGeom prst="rect">
            <a:avLst/>
          </a:prstGeom>
        </p:spPr>
      </p:pic>
      <p:sp>
        <p:nvSpPr>
          <p:cNvPr id="330" name="TextBox 329"/>
          <p:cNvSpPr txBox="1"/>
          <p:nvPr/>
        </p:nvSpPr>
        <p:spPr>
          <a:xfrm>
            <a:off x="208341" y="829682"/>
            <a:ext cx="2102771" cy="1477065"/>
          </a:xfrm>
          <a:prstGeom prst="rect">
            <a:avLst/>
          </a:prstGeom>
          <a:noFill/>
        </p:spPr>
        <p:txBody>
          <a:bodyPr wrap="square" lIns="162556" tIns="81277" rIns="162556" bIns="81277" rtlCol="0">
            <a:spAutoFit/>
          </a:bodyPr>
          <a:lstStyle/>
          <a:p>
            <a:pPr algn="ctr"/>
            <a:r>
              <a:rPr lang="en-US" sz="2133" b="1" dirty="0">
                <a:solidFill>
                  <a:srgbClr val="000066"/>
                </a:solidFill>
              </a:rPr>
              <a:t>Upper layer </a:t>
            </a:r>
          </a:p>
          <a:p>
            <a:pPr algn="ctr"/>
            <a:r>
              <a:rPr lang="en-US" sz="2133" b="1" dirty="0">
                <a:solidFill>
                  <a:srgbClr val="000066"/>
                </a:solidFill>
              </a:rPr>
              <a:t>Services/clients</a:t>
            </a:r>
          </a:p>
          <a:p>
            <a:pPr algn="ctr"/>
            <a:r>
              <a:rPr lang="en-US" sz="2133" b="1" dirty="0">
                <a:solidFill>
                  <a:srgbClr val="000066"/>
                </a:solidFill>
              </a:rPr>
              <a:t>and network orchestration</a:t>
            </a:r>
          </a:p>
        </p:txBody>
      </p:sp>
      <p:pic>
        <p:nvPicPr>
          <p:cNvPr id="340" name="Picture 33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47" t="6259" r="16496" b="10507"/>
          <a:stretch/>
        </p:blipFill>
        <p:spPr>
          <a:xfrm>
            <a:off x="6358468" y="997925"/>
            <a:ext cx="677333" cy="822411"/>
          </a:xfrm>
          <a:prstGeom prst="rect">
            <a:avLst/>
          </a:prstGeom>
        </p:spPr>
      </p:pic>
      <p:cxnSp>
        <p:nvCxnSpPr>
          <p:cNvPr id="341" name="Curved Connector 340"/>
          <p:cNvCxnSpPr>
            <a:stCxn id="278" idx="0"/>
            <a:endCxn id="340" idx="2"/>
          </p:cNvCxnSpPr>
          <p:nvPr/>
        </p:nvCxnSpPr>
        <p:spPr>
          <a:xfrm rot="5400000" flipH="1" flipV="1">
            <a:off x="6123519" y="2038351"/>
            <a:ext cx="791632" cy="355600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3869269" y="2717802"/>
            <a:ext cx="1540157" cy="55392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533" b="1" dirty="0">
                <a:solidFill>
                  <a:srgbClr val="0000FF"/>
                </a:solidFill>
              </a:rPr>
              <a:t>GVM API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2753731" y="2049620"/>
            <a:ext cx="1348053" cy="492373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133" b="1" dirty="0">
                <a:solidFill>
                  <a:srgbClr val="0000FF"/>
                </a:solidFill>
              </a:rPr>
              <a:t>GVM API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6925734" y="2658534"/>
            <a:ext cx="1540157" cy="55392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533" b="1" dirty="0">
                <a:solidFill>
                  <a:srgbClr val="0000FF"/>
                </a:solidFill>
              </a:rPr>
              <a:t>GVM API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7840112" y="1814039"/>
            <a:ext cx="1348053" cy="492373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133" b="1" dirty="0">
                <a:solidFill>
                  <a:srgbClr val="0000FF"/>
                </a:solidFill>
              </a:rPr>
              <a:t>GVM API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-44977" y="2951519"/>
            <a:ext cx="1618448" cy="1148835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2133" b="1" dirty="0">
                <a:solidFill>
                  <a:srgbClr val="000090"/>
                </a:solidFill>
              </a:rPr>
              <a:t>Virtualized </a:t>
            </a:r>
          </a:p>
          <a:p>
            <a:r>
              <a:rPr lang="en-US" sz="2133" b="1" dirty="0">
                <a:solidFill>
                  <a:srgbClr val="000090"/>
                </a:solidFill>
              </a:rPr>
              <a:t>Resources</a:t>
            </a:r>
          </a:p>
          <a:p>
            <a:r>
              <a:rPr lang="en-US" sz="2133" b="1" dirty="0">
                <a:solidFill>
                  <a:srgbClr val="000090"/>
                </a:solidFill>
              </a:rPr>
              <a:t>Layer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030359" y="3168910"/>
            <a:ext cx="2036383" cy="430818"/>
          </a:xfrm>
          <a:prstGeom prst="rect">
            <a:avLst/>
          </a:prstGeom>
          <a:noFill/>
        </p:spPr>
        <p:txBody>
          <a:bodyPr wrap="none" lIns="162556" tIns="81277" rIns="162556" bIns="81277" rtlCol="0">
            <a:spAutoFit/>
          </a:bodyPr>
          <a:lstStyle/>
          <a:p>
            <a:r>
              <a:rPr lang="en-US" sz="1733" dirty="0"/>
              <a:t>Switching/Forward</a:t>
            </a:r>
          </a:p>
        </p:txBody>
      </p:sp>
      <p:sp>
        <p:nvSpPr>
          <p:cNvPr id="2" name="Left Brace 1"/>
          <p:cNvSpPr/>
          <p:nvPr/>
        </p:nvSpPr>
        <p:spPr>
          <a:xfrm>
            <a:off x="1324396" y="2782815"/>
            <a:ext cx="358035" cy="1695904"/>
          </a:xfrm>
          <a:prstGeom prst="leftBrace">
            <a:avLst>
              <a:gd name="adj1" fmla="val 8333"/>
              <a:gd name="adj2" fmla="val 51458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/>
      <p:bldP spid="59" grpId="0"/>
      <p:bldP spid="60" grpId="0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65" grpId="0" animBg="1"/>
      <p:bldP spid="65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54" grpId="0" animBg="1"/>
      <p:bldP spid="257" grpId="0"/>
      <p:bldP spid="258" grpId="0"/>
      <p:bldP spid="259" grpId="0"/>
      <p:bldP spid="278" grpId="0" animBg="1"/>
      <p:bldP spid="282" grpId="0" animBg="1"/>
      <p:bldP spid="325" grpId="0"/>
      <p:bldP spid="326" grpId="0"/>
      <p:bldP spid="330" grpId="0"/>
      <p:bldP spid="347" grpId="0"/>
      <p:bldP spid="349" grpId="0"/>
      <p:bldP spid="350" grpId="0"/>
      <p:bldP spid="351" grpId="0"/>
      <p:bldP spid="130" grpId="0"/>
      <p:bldP spid="13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8038411" y="3175000"/>
            <a:ext cx="3676288" cy="996456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6600"/>
          </a:solidFill>
          <a:effectLst>
            <a:outerShdw blurRad="114300" dist="254000" dir="5400000" algn="tl" rotWithShape="0">
              <a:schemeClr val="bg1">
                <a:lumMod val="50000"/>
              </a:scheme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sp>
        <p:nvSpPr>
          <p:cNvPr id="33" name="Freeform 32"/>
          <p:cNvSpPr/>
          <p:nvPr/>
        </p:nvSpPr>
        <p:spPr>
          <a:xfrm>
            <a:off x="2342300" y="2601196"/>
            <a:ext cx="3585715" cy="860709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6600"/>
          </a:solidFill>
          <a:effectLst>
            <a:outerShdw blurRad="114300" dist="254000" dir="5400000" algn="tl" rotWithShape="0">
              <a:schemeClr val="bg1">
                <a:lumMod val="50000"/>
              </a:scheme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r>
              <a:rPr lang="en-US" sz="2400" dirty="0"/>
              <a:t>`</a:t>
            </a:r>
          </a:p>
        </p:txBody>
      </p:sp>
      <p:sp>
        <p:nvSpPr>
          <p:cNvPr id="46" name="Freeform 45"/>
          <p:cNvSpPr/>
          <p:nvPr/>
        </p:nvSpPr>
        <p:spPr>
          <a:xfrm flipH="1" flipV="1">
            <a:off x="2191297" y="4250885"/>
            <a:ext cx="2237784" cy="996456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6601"/>
          </a:solidFill>
          <a:effectLst>
            <a:outerShdw blurRad="114300" dist="254000" dir="5400000" algn="tl" rotWithShape="0">
              <a:schemeClr val="bg1">
                <a:lumMod val="50000"/>
              </a:scheme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sp>
        <p:nvSpPr>
          <p:cNvPr id="37" name="Freeform 36"/>
          <p:cNvSpPr/>
          <p:nvPr/>
        </p:nvSpPr>
        <p:spPr>
          <a:xfrm>
            <a:off x="3136351" y="3367455"/>
            <a:ext cx="5390007" cy="1444079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008000"/>
          </a:solidFill>
          <a:effectLst>
            <a:outerShdw blurRad="114300" dist="254000" dir="5400000" algn="tl" rotWithShape="0">
              <a:schemeClr val="bg1">
                <a:lumMod val="50000"/>
              </a:scheme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cxnSp>
        <p:nvCxnSpPr>
          <p:cNvPr id="39" name="Straight Connector 38"/>
          <p:cNvCxnSpPr>
            <a:stCxn id="53" idx="1"/>
            <a:endCxn id="45" idx="3"/>
          </p:cNvCxnSpPr>
          <p:nvPr/>
        </p:nvCxnSpPr>
        <p:spPr bwMode="auto">
          <a:xfrm flipH="1" flipV="1">
            <a:off x="6074953" y="3988486"/>
            <a:ext cx="598539" cy="717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53" idx="1"/>
            <a:endCxn id="47" idx="2"/>
          </p:cNvCxnSpPr>
          <p:nvPr/>
        </p:nvCxnSpPr>
        <p:spPr bwMode="auto">
          <a:xfrm flipV="1">
            <a:off x="6673497" y="3605359"/>
            <a:ext cx="675251" cy="45485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53" idx="1"/>
            <a:endCxn id="50" idx="1"/>
          </p:cNvCxnSpPr>
          <p:nvPr/>
        </p:nvCxnSpPr>
        <p:spPr bwMode="auto">
          <a:xfrm>
            <a:off x="6673494" y="4060210"/>
            <a:ext cx="577495" cy="6455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8" idx="3"/>
            <a:endCxn id="45" idx="1"/>
          </p:cNvCxnSpPr>
          <p:nvPr/>
        </p:nvCxnSpPr>
        <p:spPr bwMode="auto">
          <a:xfrm flipV="1">
            <a:off x="4414667" y="3988484"/>
            <a:ext cx="1320404" cy="43035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51" idx="1"/>
          </p:cNvCxnSpPr>
          <p:nvPr/>
        </p:nvCxnSpPr>
        <p:spPr bwMode="auto">
          <a:xfrm>
            <a:off x="5013206" y="3486408"/>
            <a:ext cx="721865" cy="52658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5070" y="3797810"/>
            <a:ext cx="339887" cy="381353"/>
          </a:xfrm>
          <a:prstGeom prst="rect">
            <a:avLst/>
          </a:prstGeom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8802" y="3224004"/>
            <a:ext cx="339887" cy="381353"/>
          </a:xfrm>
          <a:prstGeom prst="rect">
            <a:avLst/>
          </a:prstGeom>
          <a:effectLst/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4781" y="4228166"/>
            <a:ext cx="339887" cy="381353"/>
          </a:xfrm>
          <a:prstGeom prst="rect">
            <a:avLst/>
          </a:prstGeom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0990" y="4515070"/>
            <a:ext cx="339887" cy="381353"/>
          </a:xfrm>
          <a:prstGeom prst="rect">
            <a:avLst/>
          </a:prstGeom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3206" y="3295730"/>
            <a:ext cx="339887" cy="381353"/>
          </a:xfrm>
          <a:prstGeom prst="rect">
            <a:avLst/>
          </a:prstGeom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3497" y="3869538"/>
            <a:ext cx="339887" cy="381353"/>
          </a:xfrm>
          <a:prstGeom prst="rect">
            <a:avLst/>
          </a:prstGeom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5041" y="3797810"/>
            <a:ext cx="339887" cy="381353"/>
          </a:xfrm>
          <a:prstGeom prst="rect">
            <a:avLst/>
          </a:prstGeom>
          <a:effectLst/>
        </p:spPr>
      </p:pic>
      <p:cxnSp>
        <p:nvCxnSpPr>
          <p:cNvPr id="67" name="Straight Connector 66"/>
          <p:cNvCxnSpPr>
            <a:stCxn id="53" idx="3"/>
            <a:endCxn id="54" idx="1"/>
          </p:cNvCxnSpPr>
          <p:nvPr/>
        </p:nvCxnSpPr>
        <p:spPr bwMode="auto">
          <a:xfrm flipV="1">
            <a:off x="7013380" y="3988486"/>
            <a:ext cx="1031659" cy="717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73" y="122577"/>
            <a:ext cx="9716268" cy="923747"/>
          </a:xfrm>
        </p:spPr>
        <p:txBody>
          <a:bodyPr>
            <a:noAutofit/>
          </a:bodyPr>
          <a:lstStyle/>
          <a:p>
            <a:r>
              <a:rPr lang="en-US" sz="3200" i="1" dirty="0">
                <a:ea typeface="Verdana" panose="020B0604030504040204" pitchFamily="34" charset="0"/>
              </a:rPr>
              <a:t>Global Virtual Network Environments</a:t>
            </a:r>
            <a:br>
              <a:rPr lang="en-US" sz="3200" i="1" dirty="0">
                <a:ea typeface="Verdana" panose="020B0604030504040204" pitchFamily="34" charset="0"/>
              </a:rPr>
            </a:br>
            <a:r>
              <a:rPr lang="en-US" sz="3200" i="1" dirty="0">
                <a:ea typeface="Verdana" panose="020B0604030504040204" pitchFamily="34" charset="0"/>
              </a:rPr>
              <a:t>	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1252874" y="4752970"/>
            <a:ext cx="870703" cy="461639"/>
          </a:xfrm>
          <a:prstGeom prst="rect">
            <a:avLst/>
          </a:prstGeom>
          <a:noFill/>
        </p:spPr>
        <p:txBody>
          <a:bodyPr wrap="none" lIns="91416" tIns="45707" rIns="91416" bIns="45707" rtlCol="0">
            <a:spAutoFit/>
          </a:bodyPr>
          <a:lstStyle/>
          <a:p>
            <a:r>
              <a:rPr lang="en-US" sz="2400" dirty="0"/>
              <a:t>Lab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28442" y="2386021"/>
            <a:ext cx="859482" cy="461639"/>
          </a:xfrm>
          <a:prstGeom prst="rect">
            <a:avLst/>
          </a:prstGeom>
          <a:noFill/>
        </p:spPr>
        <p:txBody>
          <a:bodyPr wrap="none" lIns="91416" tIns="45707" rIns="91416" bIns="45707" rtlCol="0">
            <a:spAutoFit/>
          </a:bodyPr>
          <a:lstStyle/>
          <a:p>
            <a:r>
              <a:rPr lang="en-US" sz="2400" dirty="0"/>
              <a:t>Lab 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967347" y="2959826"/>
            <a:ext cx="856276" cy="461639"/>
          </a:xfrm>
          <a:prstGeom prst="rect">
            <a:avLst/>
          </a:prstGeom>
          <a:noFill/>
        </p:spPr>
        <p:txBody>
          <a:bodyPr wrap="none" lIns="91416" tIns="45707" rIns="91416" bIns="45707" rtlCol="0">
            <a:spAutoFit/>
          </a:bodyPr>
          <a:lstStyle/>
          <a:p>
            <a:r>
              <a:rPr lang="en-US" sz="2400" dirty="0"/>
              <a:t>Lab 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6076" y="4954517"/>
            <a:ext cx="11364725" cy="1569634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n-US" sz="2400" b="1" dirty="0"/>
              <a:t>GVM </a:t>
            </a:r>
            <a:r>
              <a:rPr lang="en-US" sz="2400" b="1" dirty="0" err="1"/>
              <a:t>SDiX</a:t>
            </a:r>
            <a:r>
              <a:rPr lang="en-US" sz="2400" b="1" dirty="0"/>
              <a:t> Virtual Environment </a:t>
            </a:r>
          </a:p>
          <a:p>
            <a:pPr algn="ctr"/>
            <a:r>
              <a:rPr lang="en-US" sz="2400" b="1" dirty="0"/>
              <a:t> “Alpha”  </a:t>
            </a:r>
          </a:p>
          <a:p>
            <a:pPr algn="ctr"/>
            <a:r>
              <a:rPr lang="en-US" sz="2400" b="1" dirty="0"/>
              <a:t>A custom WAN network consisting of a broad range of virtualized resources who’s </a:t>
            </a:r>
            <a:r>
              <a:rPr lang="en-US" sz="2400" b="1" dirty="0" err="1"/>
              <a:t>behaviour</a:t>
            </a:r>
            <a:r>
              <a:rPr lang="en-US" sz="2400" b="1" dirty="0"/>
              <a:t> is controlled by the client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525812" y="1525311"/>
            <a:ext cx="4202064" cy="830970"/>
          </a:xfrm>
          <a:prstGeom prst="rect">
            <a:avLst/>
          </a:prstGeom>
          <a:noFill/>
        </p:spPr>
        <p:txBody>
          <a:bodyPr wrap="none" lIns="91416" tIns="45707" rIns="91416" bIns="45707" rtlCol="0">
            <a:spAutoFit/>
          </a:bodyPr>
          <a:lstStyle/>
          <a:p>
            <a:pPr algn="ctr"/>
            <a:r>
              <a:rPr lang="en-US" sz="2400" b="1" dirty="0"/>
              <a:t>GVM </a:t>
            </a:r>
            <a:r>
              <a:rPr lang="en-US" sz="2400" b="1" dirty="0" err="1"/>
              <a:t>SDiX</a:t>
            </a:r>
            <a:r>
              <a:rPr lang="en-US" sz="2400" b="1" dirty="0"/>
              <a:t> Virtual Environment </a:t>
            </a:r>
          </a:p>
          <a:p>
            <a:pPr algn="ctr"/>
            <a:r>
              <a:rPr lang="en-US" sz="2400" b="1" dirty="0"/>
              <a:t>“Beta” </a:t>
            </a:r>
          </a:p>
        </p:txBody>
      </p:sp>
      <p:sp>
        <p:nvSpPr>
          <p:cNvPr id="57" name="Freeform 56"/>
          <p:cNvSpPr/>
          <p:nvPr/>
        </p:nvSpPr>
        <p:spPr>
          <a:xfrm flipV="1">
            <a:off x="321079" y="1812211"/>
            <a:ext cx="4724455" cy="996456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9B33"/>
          </a:solidFill>
          <a:effectLst>
            <a:outerShdw blurRad="152400" dist="520700" dir="5400000" algn="tl" rotWithShape="0">
              <a:srgbClr val="000000">
                <a:alpha val="43137"/>
              </a:srgb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sp>
        <p:nvSpPr>
          <p:cNvPr id="56" name="Freeform 55"/>
          <p:cNvSpPr/>
          <p:nvPr/>
        </p:nvSpPr>
        <p:spPr>
          <a:xfrm>
            <a:off x="6817867" y="1955665"/>
            <a:ext cx="3676288" cy="996456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9B33"/>
          </a:solidFill>
          <a:effectLst>
            <a:outerShdw blurRad="152400" dist="520700" dir="5400000" algn="tl" rotWithShape="0">
              <a:srgbClr val="000000">
                <a:alpha val="43137"/>
              </a:srgb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sp>
        <p:nvSpPr>
          <p:cNvPr id="94" name="Freeform 93"/>
          <p:cNvSpPr/>
          <p:nvPr/>
        </p:nvSpPr>
        <p:spPr>
          <a:xfrm flipH="1">
            <a:off x="2335673" y="2672921"/>
            <a:ext cx="6771131" cy="1219339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399982 w 3077315"/>
              <a:gd name="connsiteY0" fmla="*/ 0 h 3429000"/>
              <a:gd name="connsiteX1" fmla="*/ 2285682 w 3077315"/>
              <a:gd name="connsiteY1" fmla="*/ 292100 h 3429000"/>
              <a:gd name="connsiteX2" fmla="*/ 2145982 w 3077315"/>
              <a:gd name="connsiteY2" fmla="*/ 495300 h 3429000"/>
              <a:gd name="connsiteX3" fmla="*/ 1790382 w 3077315"/>
              <a:gd name="connsiteY3" fmla="*/ 558800 h 3429000"/>
              <a:gd name="connsiteX4" fmla="*/ 1409382 w 3077315"/>
              <a:gd name="connsiteY4" fmla="*/ 495300 h 3429000"/>
              <a:gd name="connsiteX5" fmla="*/ 1117282 w 3077315"/>
              <a:gd name="connsiteY5" fmla="*/ 292100 h 3429000"/>
              <a:gd name="connsiteX6" fmla="*/ 812482 w 3077315"/>
              <a:gd name="connsiteY6" fmla="*/ 0 h 3429000"/>
              <a:gd name="connsiteX7" fmla="*/ 1007215 w 3077315"/>
              <a:gd name="connsiteY7" fmla="*/ 541867 h 3429000"/>
              <a:gd name="connsiteX8" fmla="*/ 1038965 w 3077315"/>
              <a:gd name="connsiteY8" fmla="*/ 1026583 h 3429000"/>
              <a:gd name="connsiteX9" fmla="*/ 998749 w 3077315"/>
              <a:gd name="connsiteY9" fmla="*/ 1413933 h 3429000"/>
              <a:gd name="connsiteX10" fmla="*/ 850582 w 3077315"/>
              <a:gd name="connsiteY10" fmla="*/ 1879600 h 3429000"/>
              <a:gd name="connsiteX11" fmla="*/ 571182 w 3077315"/>
              <a:gd name="connsiteY11" fmla="*/ 2311400 h 3429000"/>
              <a:gd name="connsiteX12" fmla="*/ 177482 w 3077315"/>
              <a:gd name="connsiteY12" fmla="*/ 2603500 h 3429000"/>
              <a:gd name="connsiteX13" fmla="*/ 0 w 3077315"/>
              <a:gd name="connsiteY13" fmla="*/ 2795644 h 3429000"/>
              <a:gd name="connsiteX14" fmla="*/ 247329 w 3077315"/>
              <a:gd name="connsiteY14" fmla="*/ 2770718 h 3429000"/>
              <a:gd name="connsiteX15" fmla="*/ 647382 w 3077315"/>
              <a:gd name="connsiteY15" fmla="*/ 2620436 h 3429000"/>
              <a:gd name="connsiteX16" fmla="*/ 1028382 w 3077315"/>
              <a:gd name="connsiteY16" fmla="*/ 2527300 h 3429000"/>
              <a:gd name="connsiteX17" fmla="*/ 1233699 w 3077315"/>
              <a:gd name="connsiteY17" fmla="*/ 2495550 h 3429000"/>
              <a:gd name="connsiteX18" fmla="*/ 1409382 w 3077315"/>
              <a:gd name="connsiteY18" fmla="*/ 2514600 h 3429000"/>
              <a:gd name="connsiteX19" fmla="*/ 1737466 w 3077315"/>
              <a:gd name="connsiteY19" fmla="*/ 2605616 h 3429000"/>
              <a:gd name="connsiteX20" fmla="*/ 1993582 w 3077315"/>
              <a:gd name="connsiteY20" fmla="*/ 2806700 h 3429000"/>
              <a:gd name="connsiteX21" fmla="*/ 2211599 w 3077315"/>
              <a:gd name="connsiteY21" fmla="*/ 3109383 h 3429000"/>
              <a:gd name="connsiteX22" fmla="*/ 2501582 w 3077315"/>
              <a:gd name="connsiteY22" fmla="*/ 3429000 h 3429000"/>
              <a:gd name="connsiteX23" fmla="*/ 2260282 w 3077315"/>
              <a:gd name="connsiteY23" fmla="*/ 2844800 h 3429000"/>
              <a:gd name="connsiteX24" fmla="*/ 2258165 w 3077315"/>
              <a:gd name="connsiteY24" fmla="*/ 2529417 h 3429000"/>
              <a:gd name="connsiteX25" fmla="*/ 2336482 w 3077315"/>
              <a:gd name="connsiteY25" fmla="*/ 2260600 h 3429000"/>
              <a:gd name="connsiteX26" fmla="*/ 2577782 w 3077315"/>
              <a:gd name="connsiteY26" fmla="*/ 1765300 h 3429000"/>
              <a:gd name="connsiteX27" fmla="*/ 3077315 w 3077315"/>
              <a:gd name="connsiteY27" fmla="*/ 1494367 h 3429000"/>
              <a:gd name="connsiteX28" fmla="*/ 2730182 w 3077315"/>
              <a:gd name="connsiteY28" fmla="*/ 1219200 h 3429000"/>
              <a:gd name="connsiteX29" fmla="*/ 2577782 w 3077315"/>
              <a:gd name="connsiteY29" fmla="*/ 1003300 h 3429000"/>
              <a:gd name="connsiteX30" fmla="*/ 2425382 w 3077315"/>
              <a:gd name="connsiteY30" fmla="*/ 508000 h 3429000"/>
              <a:gd name="connsiteX31" fmla="*/ 2399982 w 3077315"/>
              <a:gd name="connsiteY31" fmla="*/ 0 h 3429000"/>
              <a:gd name="connsiteX0" fmla="*/ 2399982 w 3077315"/>
              <a:gd name="connsiteY0" fmla="*/ 0 h 3429000"/>
              <a:gd name="connsiteX1" fmla="*/ 2285682 w 3077315"/>
              <a:gd name="connsiteY1" fmla="*/ 292100 h 3429000"/>
              <a:gd name="connsiteX2" fmla="*/ 2145982 w 3077315"/>
              <a:gd name="connsiteY2" fmla="*/ 495300 h 3429000"/>
              <a:gd name="connsiteX3" fmla="*/ 1790382 w 3077315"/>
              <a:gd name="connsiteY3" fmla="*/ 558800 h 3429000"/>
              <a:gd name="connsiteX4" fmla="*/ 1409382 w 3077315"/>
              <a:gd name="connsiteY4" fmla="*/ 495300 h 3429000"/>
              <a:gd name="connsiteX5" fmla="*/ 1117282 w 3077315"/>
              <a:gd name="connsiteY5" fmla="*/ 292100 h 3429000"/>
              <a:gd name="connsiteX6" fmla="*/ 812482 w 3077315"/>
              <a:gd name="connsiteY6" fmla="*/ 0 h 3429000"/>
              <a:gd name="connsiteX7" fmla="*/ 1007215 w 3077315"/>
              <a:gd name="connsiteY7" fmla="*/ 541867 h 3429000"/>
              <a:gd name="connsiteX8" fmla="*/ 1038965 w 3077315"/>
              <a:gd name="connsiteY8" fmla="*/ 1026583 h 3429000"/>
              <a:gd name="connsiteX9" fmla="*/ 998749 w 3077315"/>
              <a:gd name="connsiteY9" fmla="*/ 1413933 h 3429000"/>
              <a:gd name="connsiteX10" fmla="*/ 850582 w 3077315"/>
              <a:gd name="connsiteY10" fmla="*/ 1879600 h 3429000"/>
              <a:gd name="connsiteX11" fmla="*/ 571182 w 3077315"/>
              <a:gd name="connsiteY11" fmla="*/ 2311400 h 3429000"/>
              <a:gd name="connsiteX12" fmla="*/ 0 w 3077315"/>
              <a:gd name="connsiteY12" fmla="*/ 2795644 h 3429000"/>
              <a:gd name="connsiteX13" fmla="*/ 247329 w 3077315"/>
              <a:gd name="connsiteY13" fmla="*/ 2770718 h 3429000"/>
              <a:gd name="connsiteX14" fmla="*/ 647382 w 3077315"/>
              <a:gd name="connsiteY14" fmla="*/ 2620436 h 3429000"/>
              <a:gd name="connsiteX15" fmla="*/ 1028382 w 3077315"/>
              <a:gd name="connsiteY15" fmla="*/ 2527300 h 3429000"/>
              <a:gd name="connsiteX16" fmla="*/ 1233699 w 3077315"/>
              <a:gd name="connsiteY16" fmla="*/ 2495550 h 3429000"/>
              <a:gd name="connsiteX17" fmla="*/ 1409382 w 3077315"/>
              <a:gd name="connsiteY17" fmla="*/ 2514600 h 3429000"/>
              <a:gd name="connsiteX18" fmla="*/ 1737466 w 3077315"/>
              <a:gd name="connsiteY18" fmla="*/ 2605616 h 3429000"/>
              <a:gd name="connsiteX19" fmla="*/ 1993582 w 3077315"/>
              <a:gd name="connsiteY19" fmla="*/ 2806700 h 3429000"/>
              <a:gd name="connsiteX20" fmla="*/ 2211599 w 3077315"/>
              <a:gd name="connsiteY20" fmla="*/ 3109383 h 3429000"/>
              <a:gd name="connsiteX21" fmla="*/ 2501582 w 3077315"/>
              <a:gd name="connsiteY21" fmla="*/ 3429000 h 3429000"/>
              <a:gd name="connsiteX22" fmla="*/ 2260282 w 3077315"/>
              <a:gd name="connsiteY22" fmla="*/ 2844800 h 3429000"/>
              <a:gd name="connsiteX23" fmla="*/ 2258165 w 3077315"/>
              <a:gd name="connsiteY23" fmla="*/ 2529417 h 3429000"/>
              <a:gd name="connsiteX24" fmla="*/ 2336482 w 3077315"/>
              <a:gd name="connsiteY24" fmla="*/ 2260600 h 3429000"/>
              <a:gd name="connsiteX25" fmla="*/ 2577782 w 3077315"/>
              <a:gd name="connsiteY25" fmla="*/ 1765300 h 3429000"/>
              <a:gd name="connsiteX26" fmla="*/ 3077315 w 3077315"/>
              <a:gd name="connsiteY26" fmla="*/ 1494367 h 3429000"/>
              <a:gd name="connsiteX27" fmla="*/ 2730182 w 3077315"/>
              <a:gd name="connsiteY27" fmla="*/ 1219200 h 3429000"/>
              <a:gd name="connsiteX28" fmla="*/ 2577782 w 3077315"/>
              <a:gd name="connsiteY28" fmla="*/ 1003300 h 3429000"/>
              <a:gd name="connsiteX29" fmla="*/ 2425382 w 3077315"/>
              <a:gd name="connsiteY29" fmla="*/ 508000 h 3429000"/>
              <a:gd name="connsiteX30" fmla="*/ 2399982 w 3077315"/>
              <a:gd name="connsiteY30" fmla="*/ 0 h 3429000"/>
              <a:gd name="connsiteX0" fmla="*/ 2153146 w 2830479"/>
              <a:gd name="connsiteY0" fmla="*/ 0 h 3429000"/>
              <a:gd name="connsiteX1" fmla="*/ 2038846 w 2830479"/>
              <a:gd name="connsiteY1" fmla="*/ 292100 h 3429000"/>
              <a:gd name="connsiteX2" fmla="*/ 1899146 w 2830479"/>
              <a:gd name="connsiteY2" fmla="*/ 495300 h 3429000"/>
              <a:gd name="connsiteX3" fmla="*/ 1543546 w 2830479"/>
              <a:gd name="connsiteY3" fmla="*/ 558800 h 3429000"/>
              <a:gd name="connsiteX4" fmla="*/ 1162546 w 2830479"/>
              <a:gd name="connsiteY4" fmla="*/ 495300 h 3429000"/>
              <a:gd name="connsiteX5" fmla="*/ 870446 w 2830479"/>
              <a:gd name="connsiteY5" fmla="*/ 292100 h 3429000"/>
              <a:gd name="connsiteX6" fmla="*/ 565646 w 2830479"/>
              <a:gd name="connsiteY6" fmla="*/ 0 h 3429000"/>
              <a:gd name="connsiteX7" fmla="*/ 760379 w 2830479"/>
              <a:gd name="connsiteY7" fmla="*/ 541867 h 3429000"/>
              <a:gd name="connsiteX8" fmla="*/ 792129 w 2830479"/>
              <a:gd name="connsiteY8" fmla="*/ 1026583 h 3429000"/>
              <a:gd name="connsiteX9" fmla="*/ 751913 w 2830479"/>
              <a:gd name="connsiteY9" fmla="*/ 1413933 h 3429000"/>
              <a:gd name="connsiteX10" fmla="*/ 603746 w 2830479"/>
              <a:gd name="connsiteY10" fmla="*/ 1879600 h 3429000"/>
              <a:gd name="connsiteX11" fmla="*/ 324346 w 2830479"/>
              <a:gd name="connsiteY11" fmla="*/ 2311400 h 3429000"/>
              <a:gd name="connsiteX12" fmla="*/ 493 w 2830479"/>
              <a:gd name="connsiteY12" fmla="*/ 2770718 h 3429000"/>
              <a:gd name="connsiteX13" fmla="*/ 400546 w 2830479"/>
              <a:gd name="connsiteY13" fmla="*/ 2620436 h 3429000"/>
              <a:gd name="connsiteX14" fmla="*/ 781546 w 2830479"/>
              <a:gd name="connsiteY14" fmla="*/ 2527300 h 3429000"/>
              <a:gd name="connsiteX15" fmla="*/ 986863 w 2830479"/>
              <a:gd name="connsiteY15" fmla="*/ 2495550 h 3429000"/>
              <a:gd name="connsiteX16" fmla="*/ 1162546 w 2830479"/>
              <a:gd name="connsiteY16" fmla="*/ 2514600 h 3429000"/>
              <a:gd name="connsiteX17" fmla="*/ 1490630 w 2830479"/>
              <a:gd name="connsiteY17" fmla="*/ 2605616 h 3429000"/>
              <a:gd name="connsiteX18" fmla="*/ 1746746 w 2830479"/>
              <a:gd name="connsiteY18" fmla="*/ 2806700 h 3429000"/>
              <a:gd name="connsiteX19" fmla="*/ 1964763 w 2830479"/>
              <a:gd name="connsiteY19" fmla="*/ 3109383 h 3429000"/>
              <a:gd name="connsiteX20" fmla="*/ 2254746 w 2830479"/>
              <a:gd name="connsiteY20" fmla="*/ 3429000 h 3429000"/>
              <a:gd name="connsiteX21" fmla="*/ 2013446 w 2830479"/>
              <a:gd name="connsiteY21" fmla="*/ 2844800 h 3429000"/>
              <a:gd name="connsiteX22" fmla="*/ 2011329 w 2830479"/>
              <a:gd name="connsiteY22" fmla="*/ 2529417 h 3429000"/>
              <a:gd name="connsiteX23" fmla="*/ 2089646 w 2830479"/>
              <a:gd name="connsiteY23" fmla="*/ 2260600 h 3429000"/>
              <a:gd name="connsiteX24" fmla="*/ 2330946 w 2830479"/>
              <a:gd name="connsiteY24" fmla="*/ 1765300 h 3429000"/>
              <a:gd name="connsiteX25" fmla="*/ 2830479 w 2830479"/>
              <a:gd name="connsiteY25" fmla="*/ 1494367 h 3429000"/>
              <a:gd name="connsiteX26" fmla="*/ 2483346 w 2830479"/>
              <a:gd name="connsiteY26" fmla="*/ 1219200 h 3429000"/>
              <a:gd name="connsiteX27" fmla="*/ 2330946 w 2830479"/>
              <a:gd name="connsiteY27" fmla="*/ 1003300 h 3429000"/>
              <a:gd name="connsiteX28" fmla="*/ 2178546 w 2830479"/>
              <a:gd name="connsiteY28" fmla="*/ 508000 h 3429000"/>
              <a:gd name="connsiteX29" fmla="*/ 2153146 w 2830479"/>
              <a:gd name="connsiteY29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30479" h="3429000">
                <a:moveTo>
                  <a:pt x="2153146" y="0"/>
                </a:moveTo>
                <a:cubicBezTo>
                  <a:pt x="2102346" y="88900"/>
                  <a:pt x="2089646" y="203200"/>
                  <a:pt x="2038846" y="292100"/>
                </a:cubicBezTo>
                <a:cubicBezTo>
                  <a:pt x="1992279" y="359833"/>
                  <a:pt x="1971113" y="414867"/>
                  <a:pt x="1899146" y="495300"/>
                </a:cubicBezTo>
                <a:cubicBezTo>
                  <a:pt x="1780613" y="567266"/>
                  <a:pt x="1670546" y="558800"/>
                  <a:pt x="1543546" y="558800"/>
                </a:cubicBezTo>
                <a:cubicBezTo>
                  <a:pt x="1416546" y="537633"/>
                  <a:pt x="1331879" y="554567"/>
                  <a:pt x="1162546" y="495300"/>
                </a:cubicBezTo>
                <a:cubicBezTo>
                  <a:pt x="1056713" y="436034"/>
                  <a:pt x="959346" y="368300"/>
                  <a:pt x="870446" y="292100"/>
                </a:cubicBezTo>
                <a:lnTo>
                  <a:pt x="565646" y="0"/>
                </a:lnTo>
                <a:lnTo>
                  <a:pt x="760379" y="541867"/>
                </a:lnTo>
                <a:cubicBezTo>
                  <a:pt x="792129" y="790928"/>
                  <a:pt x="798479" y="917222"/>
                  <a:pt x="792129" y="1026583"/>
                </a:cubicBezTo>
                <a:cubicBezTo>
                  <a:pt x="775901" y="1141589"/>
                  <a:pt x="776608" y="1252361"/>
                  <a:pt x="751913" y="1413933"/>
                </a:cubicBezTo>
                <a:cubicBezTo>
                  <a:pt x="701113" y="1672166"/>
                  <a:pt x="679946" y="1727200"/>
                  <a:pt x="603746" y="1879600"/>
                </a:cubicBezTo>
                <a:cubicBezTo>
                  <a:pt x="510613" y="2023533"/>
                  <a:pt x="489447" y="2112435"/>
                  <a:pt x="324346" y="2311400"/>
                </a:cubicBezTo>
                <a:cubicBezTo>
                  <a:pt x="223804" y="2459920"/>
                  <a:pt x="-12207" y="2719212"/>
                  <a:pt x="493" y="2770718"/>
                </a:cubicBezTo>
                <a:cubicBezTo>
                  <a:pt x="171942" y="2713569"/>
                  <a:pt x="263316" y="2663122"/>
                  <a:pt x="400546" y="2620436"/>
                </a:cubicBezTo>
                <a:cubicBezTo>
                  <a:pt x="527546" y="2586569"/>
                  <a:pt x="654546" y="2561167"/>
                  <a:pt x="781546" y="2527300"/>
                </a:cubicBezTo>
                <a:cubicBezTo>
                  <a:pt x="849985" y="2522361"/>
                  <a:pt x="918424" y="2500489"/>
                  <a:pt x="986863" y="2495550"/>
                </a:cubicBezTo>
                <a:lnTo>
                  <a:pt x="1162546" y="2514600"/>
                </a:lnTo>
                <a:cubicBezTo>
                  <a:pt x="1242979" y="2542117"/>
                  <a:pt x="1333996" y="2548466"/>
                  <a:pt x="1490630" y="2605616"/>
                </a:cubicBezTo>
                <a:cubicBezTo>
                  <a:pt x="1647264" y="2700865"/>
                  <a:pt x="1615866" y="2678642"/>
                  <a:pt x="1746746" y="2806700"/>
                </a:cubicBezTo>
                <a:cubicBezTo>
                  <a:pt x="1829296" y="2901950"/>
                  <a:pt x="1882213" y="3014133"/>
                  <a:pt x="1964763" y="3109383"/>
                </a:cubicBezTo>
                <a:lnTo>
                  <a:pt x="2254746" y="3429000"/>
                </a:lnTo>
                <a:cubicBezTo>
                  <a:pt x="2165846" y="3238500"/>
                  <a:pt x="2047313" y="3060700"/>
                  <a:pt x="2013446" y="2844800"/>
                </a:cubicBezTo>
                <a:cubicBezTo>
                  <a:pt x="1994396" y="2741084"/>
                  <a:pt x="1992278" y="2705099"/>
                  <a:pt x="2011329" y="2529417"/>
                </a:cubicBezTo>
                <a:lnTo>
                  <a:pt x="2089646" y="2260600"/>
                </a:lnTo>
                <a:cubicBezTo>
                  <a:pt x="2144680" y="2074333"/>
                  <a:pt x="2233579" y="1913467"/>
                  <a:pt x="2330946" y="1765300"/>
                </a:cubicBezTo>
                <a:cubicBezTo>
                  <a:pt x="2441012" y="1634066"/>
                  <a:pt x="2635748" y="1549404"/>
                  <a:pt x="2830479" y="1494367"/>
                </a:cubicBezTo>
                <a:cubicBezTo>
                  <a:pt x="2733115" y="1430870"/>
                  <a:pt x="2555313" y="1291167"/>
                  <a:pt x="2483346" y="1219200"/>
                </a:cubicBezTo>
                <a:cubicBezTo>
                  <a:pt x="2432546" y="1147233"/>
                  <a:pt x="2402912" y="1121834"/>
                  <a:pt x="2330946" y="1003300"/>
                </a:cubicBezTo>
                <a:cubicBezTo>
                  <a:pt x="2263213" y="838201"/>
                  <a:pt x="2212413" y="690033"/>
                  <a:pt x="2178546" y="508000"/>
                </a:cubicBezTo>
                <a:cubicBezTo>
                  <a:pt x="2157379" y="304800"/>
                  <a:pt x="2161613" y="169333"/>
                  <a:pt x="2153146" y="0"/>
                </a:cubicBezTo>
                <a:close/>
              </a:path>
            </a:pathLst>
          </a:custGeom>
          <a:solidFill>
            <a:srgbClr val="0A6877"/>
          </a:solidFill>
          <a:effectLst>
            <a:outerShdw blurRad="152400" dist="520700" dir="5400000" algn="tl" rotWithShape="0">
              <a:srgbClr val="000000">
                <a:alpha val="43137"/>
              </a:srgb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cxnSp>
        <p:nvCxnSpPr>
          <p:cNvPr id="81" name="Straight Connector 80"/>
          <p:cNvCxnSpPr>
            <a:stCxn id="100" idx="2"/>
            <a:endCxn id="95" idx="2"/>
          </p:cNvCxnSpPr>
          <p:nvPr/>
        </p:nvCxnSpPr>
        <p:spPr bwMode="auto">
          <a:xfrm flipH="1" flipV="1">
            <a:off x="3962647" y="2813518"/>
            <a:ext cx="2021224" cy="2151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3951448" y="2780664"/>
            <a:ext cx="433120" cy="86070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endCxn id="100" idx="2"/>
          </p:cNvCxnSpPr>
          <p:nvPr/>
        </p:nvCxnSpPr>
        <p:spPr bwMode="auto">
          <a:xfrm flipH="1">
            <a:off x="5983872" y="2708937"/>
            <a:ext cx="1865653" cy="31975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4312386" y="3067566"/>
            <a:ext cx="1660292" cy="5349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2579907" y="3067566"/>
            <a:ext cx="3320583" cy="7172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6789" y="2924114"/>
            <a:ext cx="339887" cy="381353"/>
          </a:xfrm>
          <a:prstGeom prst="rect">
            <a:avLst/>
          </a:prstGeom>
          <a:effectLst/>
        </p:spPr>
      </p:pic>
      <p:grpSp>
        <p:nvGrpSpPr>
          <p:cNvPr id="91" name="Group 90"/>
          <p:cNvGrpSpPr/>
          <p:nvPr/>
        </p:nvGrpSpPr>
        <p:grpSpPr>
          <a:xfrm>
            <a:off x="3734889" y="2565488"/>
            <a:ext cx="455515" cy="394339"/>
            <a:chOff x="3361267" y="2264859"/>
            <a:chExt cx="753532" cy="1198034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267" y="2709361"/>
              <a:ext cx="753532" cy="75353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267" y="2264859"/>
              <a:ext cx="753532" cy="753532"/>
            </a:xfrm>
            <a:prstGeom prst="rect">
              <a:avLst/>
            </a:prstGeom>
          </p:spPr>
        </p:pic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4393" y="2926690"/>
            <a:ext cx="339887" cy="381353"/>
          </a:xfrm>
          <a:prstGeom prst="rect">
            <a:avLst/>
          </a:prstGeom>
          <a:effectLst/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5154" y="2493762"/>
            <a:ext cx="339887" cy="381353"/>
          </a:xfrm>
          <a:prstGeom prst="rect">
            <a:avLst/>
          </a:prstGeom>
          <a:effectLst/>
        </p:spPr>
      </p:pic>
      <p:sp>
        <p:nvSpPr>
          <p:cNvPr id="55" name="Freeform 54"/>
          <p:cNvSpPr/>
          <p:nvPr/>
        </p:nvSpPr>
        <p:spPr>
          <a:xfrm flipH="1">
            <a:off x="2119115" y="3677080"/>
            <a:ext cx="3705132" cy="860709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9B33"/>
          </a:solidFill>
          <a:effectLst>
            <a:outerShdw blurRad="152400" dist="520700" dir="5400000" algn="tl" rotWithShape="0">
              <a:srgbClr val="000000">
                <a:alpha val="43137"/>
              </a:srgb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095821" y="3497921"/>
            <a:ext cx="455515" cy="394339"/>
            <a:chOff x="3361267" y="2264859"/>
            <a:chExt cx="753532" cy="119803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267" y="2709361"/>
              <a:ext cx="753532" cy="75353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267" y="2264859"/>
              <a:ext cx="753532" cy="753532"/>
            </a:xfrm>
            <a:prstGeom prst="rect">
              <a:avLst/>
            </a:prstGeom>
          </p:spPr>
        </p:pic>
      </p:grpSp>
      <p:sp>
        <p:nvSpPr>
          <p:cNvPr id="58" name="Freeform 57"/>
          <p:cNvSpPr/>
          <p:nvPr/>
        </p:nvSpPr>
        <p:spPr>
          <a:xfrm flipV="1">
            <a:off x="7611925" y="3246728"/>
            <a:ext cx="2959649" cy="860709"/>
          </a:xfrm>
          <a:custGeom>
            <a:avLst/>
            <a:gdLst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20800 w 3289300"/>
              <a:gd name="connsiteY4" fmla="*/ 1371600 h 3429000"/>
              <a:gd name="connsiteX5" fmla="*/ 901700 w 3289300"/>
              <a:gd name="connsiteY5" fmla="*/ 2311400 h 3429000"/>
              <a:gd name="connsiteX6" fmla="*/ 0 w 3289300"/>
              <a:gd name="connsiteY6" fmla="*/ 2870200 h 3429000"/>
              <a:gd name="connsiteX7" fmla="*/ 1574800 w 3289300"/>
              <a:gd name="connsiteY7" fmla="*/ 2921000 h 3429000"/>
              <a:gd name="connsiteX8" fmla="*/ 2832100 w 3289300"/>
              <a:gd name="connsiteY8" fmla="*/ 3429000 h 3429000"/>
              <a:gd name="connsiteX9" fmla="*/ 2667000 w 3289300"/>
              <a:gd name="connsiteY9" fmla="*/ 2260600 h 3429000"/>
              <a:gd name="connsiteX10" fmla="*/ 3289300 w 3289300"/>
              <a:gd name="connsiteY10" fmla="*/ 1435100 h 3429000"/>
              <a:gd name="connsiteX11" fmla="*/ 2908300 w 3289300"/>
              <a:gd name="connsiteY11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231900 w 3289300"/>
              <a:gd name="connsiteY4" fmla="*/ 6858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901700 w 3289300"/>
              <a:gd name="connsiteY6" fmla="*/ 2311400 h 3429000"/>
              <a:gd name="connsiteX7" fmla="*/ 0 w 3289300"/>
              <a:gd name="connsiteY7" fmla="*/ 2870200 h 3429000"/>
              <a:gd name="connsiteX8" fmla="*/ 1574800 w 3289300"/>
              <a:gd name="connsiteY8" fmla="*/ 2921000 h 3429000"/>
              <a:gd name="connsiteX9" fmla="*/ 2832100 w 3289300"/>
              <a:gd name="connsiteY9" fmla="*/ 3429000 h 3429000"/>
              <a:gd name="connsiteX10" fmla="*/ 2667000 w 3289300"/>
              <a:gd name="connsiteY10" fmla="*/ 2260600 h 3429000"/>
              <a:gd name="connsiteX11" fmla="*/ 3289300 w 3289300"/>
              <a:gd name="connsiteY11" fmla="*/ 1435100 h 3429000"/>
              <a:gd name="connsiteX12" fmla="*/ 2908300 w 3289300"/>
              <a:gd name="connsiteY12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0 w 3289300"/>
              <a:gd name="connsiteY8" fmla="*/ 2870200 h 3429000"/>
              <a:gd name="connsiteX9" fmla="*/ 1574800 w 3289300"/>
              <a:gd name="connsiteY9" fmla="*/ 2921000 h 3429000"/>
              <a:gd name="connsiteX10" fmla="*/ 2832100 w 3289300"/>
              <a:gd name="connsiteY10" fmla="*/ 3429000 h 3429000"/>
              <a:gd name="connsiteX11" fmla="*/ 2667000 w 3289300"/>
              <a:gd name="connsiteY11" fmla="*/ 2260600 h 3429000"/>
              <a:gd name="connsiteX12" fmla="*/ 3289300 w 3289300"/>
              <a:gd name="connsiteY12" fmla="*/ 1435100 h 3429000"/>
              <a:gd name="connsiteX13" fmla="*/ 2908300 w 3289300"/>
              <a:gd name="connsiteY13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1574800 w 3289300"/>
              <a:gd name="connsiteY10" fmla="*/ 2921000 h 3429000"/>
              <a:gd name="connsiteX11" fmla="*/ 2832100 w 3289300"/>
              <a:gd name="connsiteY11" fmla="*/ 3429000 h 3429000"/>
              <a:gd name="connsiteX12" fmla="*/ 2667000 w 3289300"/>
              <a:gd name="connsiteY12" fmla="*/ 2260600 h 3429000"/>
              <a:gd name="connsiteX13" fmla="*/ 3289300 w 3289300"/>
              <a:gd name="connsiteY13" fmla="*/ 1435100 h 3429000"/>
              <a:gd name="connsiteX14" fmla="*/ 2908300 w 3289300"/>
              <a:gd name="connsiteY14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832100 w 3289300"/>
              <a:gd name="connsiteY12" fmla="*/ 3429000 h 3429000"/>
              <a:gd name="connsiteX13" fmla="*/ 2667000 w 3289300"/>
              <a:gd name="connsiteY13" fmla="*/ 2260600 h 3429000"/>
              <a:gd name="connsiteX14" fmla="*/ 3289300 w 3289300"/>
              <a:gd name="connsiteY14" fmla="*/ 1435100 h 3429000"/>
              <a:gd name="connsiteX15" fmla="*/ 2908300 w 3289300"/>
              <a:gd name="connsiteY15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667000 w 3289300"/>
              <a:gd name="connsiteY14" fmla="*/ 2260600 h 3429000"/>
              <a:gd name="connsiteX15" fmla="*/ 3289300 w 3289300"/>
              <a:gd name="connsiteY15" fmla="*/ 1435100 h 3429000"/>
              <a:gd name="connsiteX16" fmla="*/ 2908300 w 3289300"/>
              <a:gd name="connsiteY16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3289300 w 3289300"/>
              <a:gd name="connsiteY16" fmla="*/ 1435100 h 3429000"/>
              <a:gd name="connsiteX17" fmla="*/ 2908300 w 3289300"/>
              <a:gd name="connsiteY17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2908300 w 3289300"/>
              <a:gd name="connsiteY18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30500 w 3289300"/>
              <a:gd name="connsiteY20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1739900 w 3289300"/>
              <a:gd name="connsiteY2" fmla="*/ 495300 h 3429000"/>
              <a:gd name="connsiteX3" fmla="*/ 1143000 w 3289300"/>
              <a:gd name="connsiteY3" fmla="*/ 0 h 3429000"/>
              <a:gd name="connsiteX4" fmla="*/ 1371600 w 3289300"/>
              <a:gd name="connsiteY4" fmla="*/ 698500 h 3429000"/>
              <a:gd name="connsiteX5" fmla="*/ 1320800 w 3289300"/>
              <a:gd name="connsiteY5" fmla="*/ 1371600 h 3429000"/>
              <a:gd name="connsiteX6" fmla="*/ 1181100 w 3289300"/>
              <a:gd name="connsiteY6" fmla="*/ 1879600 h 3429000"/>
              <a:gd name="connsiteX7" fmla="*/ 901700 w 3289300"/>
              <a:gd name="connsiteY7" fmla="*/ 2311400 h 3429000"/>
              <a:gd name="connsiteX8" fmla="*/ 508000 w 3289300"/>
              <a:gd name="connsiteY8" fmla="*/ 2603500 h 3429000"/>
              <a:gd name="connsiteX9" fmla="*/ 0 w 3289300"/>
              <a:gd name="connsiteY9" fmla="*/ 2870200 h 3429000"/>
              <a:gd name="connsiteX10" fmla="*/ 876300 w 3289300"/>
              <a:gd name="connsiteY10" fmla="*/ 2806700 h 3429000"/>
              <a:gd name="connsiteX11" fmla="*/ 1574800 w 3289300"/>
              <a:gd name="connsiteY11" fmla="*/ 2921000 h 3429000"/>
              <a:gd name="connsiteX12" fmla="*/ 2260600 w 3289300"/>
              <a:gd name="connsiteY12" fmla="*/ 3149600 h 3429000"/>
              <a:gd name="connsiteX13" fmla="*/ 2832100 w 3289300"/>
              <a:gd name="connsiteY13" fmla="*/ 3429000 h 3429000"/>
              <a:gd name="connsiteX14" fmla="*/ 2590800 w 3289300"/>
              <a:gd name="connsiteY14" fmla="*/ 2844800 h 3429000"/>
              <a:gd name="connsiteX15" fmla="*/ 2667000 w 3289300"/>
              <a:gd name="connsiteY15" fmla="*/ 2260600 h 3429000"/>
              <a:gd name="connsiteX16" fmla="*/ 2908300 w 3289300"/>
              <a:gd name="connsiteY16" fmla="*/ 1765300 h 3429000"/>
              <a:gd name="connsiteX17" fmla="*/ 3289300 w 3289300"/>
              <a:gd name="connsiteY17" fmla="*/ 1435100 h 3429000"/>
              <a:gd name="connsiteX18" fmla="*/ 3060700 w 3289300"/>
              <a:gd name="connsiteY18" fmla="*/ 1219200 h 3429000"/>
              <a:gd name="connsiteX19" fmla="*/ 2908300 w 3289300"/>
              <a:gd name="connsiteY19" fmla="*/ 1003300 h 3429000"/>
              <a:gd name="connsiteX20" fmla="*/ 2755900 w 3289300"/>
              <a:gd name="connsiteY20" fmla="*/ 508000 h 3429000"/>
              <a:gd name="connsiteX21" fmla="*/ 2730500 w 3289300"/>
              <a:gd name="connsiteY21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143000 w 3289300"/>
              <a:gd name="connsiteY4" fmla="*/ 0 h 3429000"/>
              <a:gd name="connsiteX5" fmla="*/ 1371600 w 3289300"/>
              <a:gd name="connsiteY5" fmla="*/ 698500 h 3429000"/>
              <a:gd name="connsiteX6" fmla="*/ 1320800 w 3289300"/>
              <a:gd name="connsiteY6" fmla="*/ 1371600 h 3429000"/>
              <a:gd name="connsiteX7" fmla="*/ 1181100 w 3289300"/>
              <a:gd name="connsiteY7" fmla="*/ 1879600 h 3429000"/>
              <a:gd name="connsiteX8" fmla="*/ 901700 w 3289300"/>
              <a:gd name="connsiteY8" fmla="*/ 2311400 h 3429000"/>
              <a:gd name="connsiteX9" fmla="*/ 508000 w 3289300"/>
              <a:gd name="connsiteY9" fmla="*/ 2603500 h 3429000"/>
              <a:gd name="connsiteX10" fmla="*/ 0 w 3289300"/>
              <a:gd name="connsiteY10" fmla="*/ 2870200 h 3429000"/>
              <a:gd name="connsiteX11" fmla="*/ 876300 w 3289300"/>
              <a:gd name="connsiteY11" fmla="*/ 2806700 h 3429000"/>
              <a:gd name="connsiteX12" fmla="*/ 1574800 w 3289300"/>
              <a:gd name="connsiteY12" fmla="*/ 2921000 h 3429000"/>
              <a:gd name="connsiteX13" fmla="*/ 2260600 w 3289300"/>
              <a:gd name="connsiteY13" fmla="*/ 3149600 h 3429000"/>
              <a:gd name="connsiteX14" fmla="*/ 2832100 w 3289300"/>
              <a:gd name="connsiteY14" fmla="*/ 3429000 h 3429000"/>
              <a:gd name="connsiteX15" fmla="*/ 2590800 w 3289300"/>
              <a:gd name="connsiteY15" fmla="*/ 2844800 h 3429000"/>
              <a:gd name="connsiteX16" fmla="*/ 2667000 w 3289300"/>
              <a:gd name="connsiteY16" fmla="*/ 2260600 h 3429000"/>
              <a:gd name="connsiteX17" fmla="*/ 2908300 w 3289300"/>
              <a:gd name="connsiteY17" fmla="*/ 1765300 h 3429000"/>
              <a:gd name="connsiteX18" fmla="*/ 3289300 w 3289300"/>
              <a:gd name="connsiteY18" fmla="*/ 1435100 h 3429000"/>
              <a:gd name="connsiteX19" fmla="*/ 3060700 w 3289300"/>
              <a:gd name="connsiteY19" fmla="*/ 1219200 h 3429000"/>
              <a:gd name="connsiteX20" fmla="*/ 2908300 w 3289300"/>
              <a:gd name="connsiteY20" fmla="*/ 1003300 h 3429000"/>
              <a:gd name="connsiteX21" fmla="*/ 2755900 w 3289300"/>
              <a:gd name="connsiteY21" fmla="*/ 508000 h 3429000"/>
              <a:gd name="connsiteX22" fmla="*/ 2730500 w 3289300"/>
              <a:gd name="connsiteY22" fmla="*/ 0 h 3429000"/>
              <a:gd name="connsiteX0" fmla="*/ 2730500 w 3289300"/>
              <a:gd name="connsiteY0" fmla="*/ 0 h 3429000"/>
              <a:gd name="connsiteX1" fmla="*/ 2476500 w 3289300"/>
              <a:gd name="connsiteY1" fmla="*/ 495300 h 3429000"/>
              <a:gd name="connsiteX2" fmla="*/ 2120900 w 3289300"/>
              <a:gd name="connsiteY2" fmla="*/ 558800 h 3429000"/>
              <a:gd name="connsiteX3" fmla="*/ 1739900 w 3289300"/>
              <a:gd name="connsiteY3" fmla="*/ 495300 h 3429000"/>
              <a:gd name="connsiteX4" fmla="*/ 1447800 w 3289300"/>
              <a:gd name="connsiteY4" fmla="*/ 292100 h 3429000"/>
              <a:gd name="connsiteX5" fmla="*/ 1143000 w 3289300"/>
              <a:gd name="connsiteY5" fmla="*/ 0 h 3429000"/>
              <a:gd name="connsiteX6" fmla="*/ 1371600 w 3289300"/>
              <a:gd name="connsiteY6" fmla="*/ 698500 h 3429000"/>
              <a:gd name="connsiteX7" fmla="*/ 1320800 w 3289300"/>
              <a:gd name="connsiteY7" fmla="*/ 1371600 h 3429000"/>
              <a:gd name="connsiteX8" fmla="*/ 1181100 w 3289300"/>
              <a:gd name="connsiteY8" fmla="*/ 1879600 h 3429000"/>
              <a:gd name="connsiteX9" fmla="*/ 901700 w 3289300"/>
              <a:gd name="connsiteY9" fmla="*/ 2311400 h 3429000"/>
              <a:gd name="connsiteX10" fmla="*/ 508000 w 3289300"/>
              <a:gd name="connsiteY10" fmla="*/ 2603500 h 3429000"/>
              <a:gd name="connsiteX11" fmla="*/ 0 w 3289300"/>
              <a:gd name="connsiteY11" fmla="*/ 2870200 h 3429000"/>
              <a:gd name="connsiteX12" fmla="*/ 876300 w 3289300"/>
              <a:gd name="connsiteY12" fmla="*/ 2806700 h 3429000"/>
              <a:gd name="connsiteX13" fmla="*/ 1574800 w 3289300"/>
              <a:gd name="connsiteY13" fmla="*/ 2921000 h 3429000"/>
              <a:gd name="connsiteX14" fmla="*/ 2260600 w 3289300"/>
              <a:gd name="connsiteY14" fmla="*/ 3149600 h 3429000"/>
              <a:gd name="connsiteX15" fmla="*/ 2832100 w 3289300"/>
              <a:gd name="connsiteY15" fmla="*/ 3429000 h 3429000"/>
              <a:gd name="connsiteX16" fmla="*/ 2590800 w 3289300"/>
              <a:gd name="connsiteY16" fmla="*/ 2844800 h 3429000"/>
              <a:gd name="connsiteX17" fmla="*/ 2667000 w 3289300"/>
              <a:gd name="connsiteY17" fmla="*/ 2260600 h 3429000"/>
              <a:gd name="connsiteX18" fmla="*/ 2908300 w 3289300"/>
              <a:gd name="connsiteY18" fmla="*/ 1765300 h 3429000"/>
              <a:gd name="connsiteX19" fmla="*/ 3289300 w 3289300"/>
              <a:gd name="connsiteY19" fmla="*/ 1435100 h 3429000"/>
              <a:gd name="connsiteX20" fmla="*/ 3060700 w 3289300"/>
              <a:gd name="connsiteY20" fmla="*/ 1219200 h 3429000"/>
              <a:gd name="connsiteX21" fmla="*/ 2908300 w 3289300"/>
              <a:gd name="connsiteY21" fmla="*/ 1003300 h 3429000"/>
              <a:gd name="connsiteX22" fmla="*/ 2755900 w 3289300"/>
              <a:gd name="connsiteY22" fmla="*/ 508000 h 3429000"/>
              <a:gd name="connsiteX23" fmla="*/ 2730500 w 3289300"/>
              <a:gd name="connsiteY23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574800 w 3289300"/>
              <a:gd name="connsiteY14" fmla="*/ 29210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876300 w 3289300"/>
              <a:gd name="connsiteY13" fmla="*/ 2806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260600 w 3289300"/>
              <a:gd name="connsiteY15" fmla="*/ 31496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739900 w 3289300"/>
              <a:gd name="connsiteY14" fmla="*/ 2514600 h 3429000"/>
              <a:gd name="connsiteX15" fmla="*/ 2324100 w 3289300"/>
              <a:gd name="connsiteY15" fmla="*/ 2806700 h 3429000"/>
              <a:gd name="connsiteX16" fmla="*/ 2832100 w 3289300"/>
              <a:gd name="connsiteY16" fmla="*/ 3429000 h 3429000"/>
              <a:gd name="connsiteX17" fmla="*/ 2590800 w 3289300"/>
              <a:gd name="connsiteY17" fmla="*/ 2844800 h 3429000"/>
              <a:gd name="connsiteX18" fmla="*/ 2667000 w 3289300"/>
              <a:gd name="connsiteY18" fmla="*/ 2260600 h 3429000"/>
              <a:gd name="connsiteX19" fmla="*/ 2908300 w 3289300"/>
              <a:gd name="connsiteY19" fmla="*/ 1765300 h 3429000"/>
              <a:gd name="connsiteX20" fmla="*/ 3289300 w 3289300"/>
              <a:gd name="connsiteY20" fmla="*/ 1435100 h 3429000"/>
              <a:gd name="connsiteX21" fmla="*/ 3060700 w 3289300"/>
              <a:gd name="connsiteY21" fmla="*/ 1219200 h 3429000"/>
              <a:gd name="connsiteX22" fmla="*/ 2908300 w 3289300"/>
              <a:gd name="connsiteY22" fmla="*/ 1003300 h 3429000"/>
              <a:gd name="connsiteX23" fmla="*/ 2755900 w 3289300"/>
              <a:gd name="connsiteY23" fmla="*/ 508000 h 3429000"/>
              <a:gd name="connsiteX24" fmla="*/ 2730500 w 3289300"/>
              <a:gd name="connsiteY24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20800 w 3289300"/>
              <a:gd name="connsiteY8" fmla="*/ 1371600 h 3429000"/>
              <a:gd name="connsiteX9" fmla="*/ 1181100 w 3289300"/>
              <a:gd name="connsiteY9" fmla="*/ 1879600 h 3429000"/>
              <a:gd name="connsiteX10" fmla="*/ 901700 w 3289300"/>
              <a:gd name="connsiteY10" fmla="*/ 2311400 h 3429000"/>
              <a:gd name="connsiteX11" fmla="*/ 508000 w 3289300"/>
              <a:gd name="connsiteY11" fmla="*/ 2603500 h 3429000"/>
              <a:gd name="connsiteX12" fmla="*/ 0 w 3289300"/>
              <a:gd name="connsiteY12" fmla="*/ 2870200 h 3429000"/>
              <a:gd name="connsiteX13" fmla="*/ 977900 w 3289300"/>
              <a:gd name="connsiteY13" fmla="*/ 2679700 h 3429000"/>
              <a:gd name="connsiteX14" fmla="*/ 1358900 w 3289300"/>
              <a:gd name="connsiteY14" fmla="*/ 2527300 h 3429000"/>
              <a:gd name="connsiteX15" fmla="*/ 1739900 w 3289300"/>
              <a:gd name="connsiteY15" fmla="*/ 2514600 h 3429000"/>
              <a:gd name="connsiteX16" fmla="*/ 2324100 w 3289300"/>
              <a:gd name="connsiteY16" fmla="*/ 2806700 h 3429000"/>
              <a:gd name="connsiteX17" fmla="*/ 2832100 w 3289300"/>
              <a:gd name="connsiteY17" fmla="*/ 3429000 h 3429000"/>
              <a:gd name="connsiteX18" fmla="*/ 2590800 w 3289300"/>
              <a:gd name="connsiteY18" fmla="*/ 2844800 h 3429000"/>
              <a:gd name="connsiteX19" fmla="*/ 2667000 w 3289300"/>
              <a:gd name="connsiteY19" fmla="*/ 2260600 h 3429000"/>
              <a:gd name="connsiteX20" fmla="*/ 2908300 w 3289300"/>
              <a:gd name="connsiteY20" fmla="*/ 1765300 h 3429000"/>
              <a:gd name="connsiteX21" fmla="*/ 3289300 w 3289300"/>
              <a:gd name="connsiteY21" fmla="*/ 1435100 h 3429000"/>
              <a:gd name="connsiteX22" fmla="*/ 3060700 w 3289300"/>
              <a:gd name="connsiteY22" fmla="*/ 1219200 h 3429000"/>
              <a:gd name="connsiteX23" fmla="*/ 2908300 w 3289300"/>
              <a:gd name="connsiteY23" fmla="*/ 1003300 h 3429000"/>
              <a:gd name="connsiteX24" fmla="*/ 2755900 w 3289300"/>
              <a:gd name="connsiteY24" fmla="*/ 508000 h 3429000"/>
              <a:gd name="connsiteX25" fmla="*/ 2730500 w 3289300"/>
              <a:gd name="connsiteY25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71600 w 3289300"/>
              <a:gd name="connsiteY7" fmla="*/ 698500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0800 w 3289300"/>
              <a:gd name="connsiteY9" fmla="*/ 1371600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977900 w 3289300"/>
              <a:gd name="connsiteY14" fmla="*/ 2679700 h 3429000"/>
              <a:gd name="connsiteX15" fmla="*/ 1358900 w 3289300"/>
              <a:gd name="connsiteY15" fmla="*/ 2527300 h 3429000"/>
              <a:gd name="connsiteX16" fmla="*/ 1739900 w 3289300"/>
              <a:gd name="connsiteY16" fmla="*/ 2514600 h 3429000"/>
              <a:gd name="connsiteX17" fmla="*/ 2324100 w 3289300"/>
              <a:gd name="connsiteY17" fmla="*/ 2806700 h 3429000"/>
              <a:gd name="connsiteX18" fmla="*/ 2832100 w 3289300"/>
              <a:gd name="connsiteY18" fmla="*/ 3429000 h 3429000"/>
              <a:gd name="connsiteX19" fmla="*/ 2590800 w 3289300"/>
              <a:gd name="connsiteY19" fmla="*/ 2844800 h 3429000"/>
              <a:gd name="connsiteX20" fmla="*/ 2667000 w 3289300"/>
              <a:gd name="connsiteY20" fmla="*/ 2260600 h 3429000"/>
              <a:gd name="connsiteX21" fmla="*/ 2908300 w 3289300"/>
              <a:gd name="connsiteY21" fmla="*/ 1765300 h 3429000"/>
              <a:gd name="connsiteX22" fmla="*/ 3289300 w 3289300"/>
              <a:gd name="connsiteY22" fmla="*/ 1435100 h 3429000"/>
              <a:gd name="connsiteX23" fmla="*/ 3060700 w 3289300"/>
              <a:gd name="connsiteY23" fmla="*/ 1219200 h 3429000"/>
              <a:gd name="connsiteX24" fmla="*/ 2908300 w 3289300"/>
              <a:gd name="connsiteY24" fmla="*/ 1003300 h 3429000"/>
              <a:gd name="connsiteX25" fmla="*/ 2755900 w 3289300"/>
              <a:gd name="connsiteY25" fmla="*/ 508000 h 3429000"/>
              <a:gd name="connsiteX26" fmla="*/ 2730500 w 3289300"/>
              <a:gd name="connsiteY26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739900 w 3289300"/>
              <a:gd name="connsiteY17" fmla="*/ 2514600 h 3429000"/>
              <a:gd name="connsiteX18" fmla="*/ 2324100 w 3289300"/>
              <a:gd name="connsiteY18" fmla="*/ 2806700 h 3429000"/>
              <a:gd name="connsiteX19" fmla="*/ 2832100 w 3289300"/>
              <a:gd name="connsiteY19" fmla="*/ 3429000 h 3429000"/>
              <a:gd name="connsiteX20" fmla="*/ 2590800 w 3289300"/>
              <a:gd name="connsiteY20" fmla="*/ 2844800 h 3429000"/>
              <a:gd name="connsiteX21" fmla="*/ 2667000 w 3289300"/>
              <a:gd name="connsiteY21" fmla="*/ 2260600 h 3429000"/>
              <a:gd name="connsiteX22" fmla="*/ 2908300 w 3289300"/>
              <a:gd name="connsiteY22" fmla="*/ 1765300 h 3429000"/>
              <a:gd name="connsiteX23" fmla="*/ 3289300 w 3289300"/>
              <a:gd name="connsiteY23" fmla="*/ 1435100 h 3429000"/>
              <a:gd name="connsiteX24" fmla="*/ 3060700 w 3289300"/>
              <a:gd name="connsiteY24" fmla="*/ 1219200 h 3429000"/>
              <a:gd name="connsiteX25" fmla="*/ 2908300 w 3289300"/>
              <a:gd name="connsiteY25" fmla="*/ 1003300 h 3429000"/>
              <a:gd name="connsiteX26" fmla="*/ 2755900 w 3289300"/>
              <a:gd name="connsiteY26" fmla="*/ 508000 h 3429000"/>
              <a:gd name="connsiteX27" fmla="*/ 2730500 w 3289300"/>
              <a:gd name="connsiteY27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324100 w 3289300"/>
              <a:gd name="connsiteY19" fmla="*/ 2806700 h 3429000"/>
              <a:gd name="connsiteX20" fmla="*/ 2832100 w 3289300"/>
              <a:gd name="connsiteY20" fmla="*/ 3429000 h 3429000"/>
              <a:gd name="connsiteX21" fmla="*/ 2590800 w 3289300"/>
              <a:gd name="connsiteY21" fmla="*/ 2844800 h 3429000"/>
              <a:gd name="connsiteX22" fmla="*/ 2667000 w 3289300"/>
              <a:gd name="connsiteY22" fmla="*/ 2260600 h 3429000"/>
              <a:gd name="connsiteX23" fmla="*/ 2908300 w 3289300"/>
              <a:gd name="connsiteY23" fmla="*/ 1765300 h 3429000"/>
              <a:gd name="connsiteX24" fmla="*/ 3289300 w 3289300"/>
              <a:gd name="connsiteY24" fmla="*/ 1435100 h 3429000"/>
              <a:gd name="connsiteX25" fmla="*/ 3060700 w 3289300"/>
              <a:gd name="connsiteY25" fmla="*/ 1219200 h 3429000"/>
              <a:gd name="connsiteX26" fmla="*/ 2908300 w 3289300"/>
              <a:gd name="connsiteY26" fmla="*/ 1003300 h 3429000"/>
              <a:gd name="connsiteX27" fmla="*/ 2755900 w 3289300"/>
              <a:gd name="connsiteY27" fmla="*/ 508000 h 3429000"/>
              <a:gd name="connsiteX28" fmla="*/ 2730500 w 3289300"/>
              <a:gd name="connsiteY28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55284 w 3289300"/>
              <a:gd name="connsiteY19" fmla="*/ 2635250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832100 w 3289300"/>
              <a:gd name="connsiteY21" fmla="*/ 3429000 h 3429000"/>
              <a:gd name="connsiteX22" fmla="*/ 2590800 w 3289300"/>
              <a:gd name="connsiteY22" fmla="*/ 2844800 h 3429000"/>
              <a:gd name="connsiteX23" fmla="*/ 2667000 w 3289300"/>
              <a:gd name="connsiteY23" fmla="*/ 2260600 h 3429000"/>
              <a:gd name="connsiteX24" fmla="*/ 2908300 w 3289300"/>
              <a:gd name="connsiteY24" fmla="*/ 1765300 h 3429000"/>
              <a:gd name="connsiteX25" fmla="*/ 3289300 w 3289300"/>
              <a:gd name="connsiteY25" fmla="*/ 1435100 h 3429000"/>
              <a:gd name="connsiteX26" fmla="*/ 3060700 w 3289300"/>
              <a:gd name="connsiteY26" fmla="*/ 1219200 h 3429000"/>
              <a:gd name="connsiteX27" fmla="*/ 2908300 w 3289300"/>
              <a:gd name="connsiteY27" fmla="*/ 1003300 h 3429000"/>
              <a:gd name="connsiteX28" fmla="*/ 2755900 w 3289300"/>
              <a:gd name="connsiteY28" fmla="*/ 508000 h 3429000"/>
              <a:gd name="connsiteX29" fmla="*/ 2730500 w 3289300"/>
              <a:gd name="connsiteY29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67000 w 3289300"/>
              <a:gd name="connsiteY24" fmla="*/ 2260600 h 3429000"/>
              <a:gd name="connsiteX25" fmla="*/ 2908300 w 3289300"/>
              <a:gd name="connsiteY25" fmla="*/ 1765300 h 3429000"/>
              <a:gd name="connsiteX26" fmla="*/ 3289300 w 3289300"/>
              <a:gd name="connsiteY26" fmla="*/ 1435100 h 3429000"/>
              <a:gd name="connsiteX27" fmla="*/ 3060700 w 3289300"/>
              <a:gd name="connsiteY27" fmla="*/ 1219200 h 3429000"/>
              <a:gd name="connsiteX28" fmla="*/ 2908300 w 3289300"/>
              <a:gd name="connsiteY28" fmla="*/ 1003300 h 3429000"/>
              <a:gd name="connsiteX29" fmla="*/ 2755900 w 3289300"/>
              <a:gd name="connsiteY29" fmla="*/ 508000 h 3429000"/>
              <a:gd name="connsiteX30" fmla="*/ 2730500 w 3289300"/>
              <a:gd name="connsiteY30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609850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289300"/>
              <a:gd name="connsiteY0" fmla="*/ 0 h 3429000"/>
              <a:gd name="connsiteX1" fmla="*/ 2616200 w 3289300"/>
              <a:gd name="connsiteY1" fmla="*/ 292100 h 3429000"/>
              <a:gd name="connsiteX2" fmla="*/ 2476500 w 3289300"/>
              <a:gd name="connsiteY2" fmla="*/ 495300 h 3429000"/>
              <a:gd name="connsiteX3" fmla="*/ 2120900 w 3289300"/>
              <a:gd name="connsiteY3" fmla="*/ 558800 h 3429000"/>
              <a:gd name="connsiteX4" fmla="*/ 1739900 w 3289300"/>
              <a:gd name="connsiteY4" fmla="*/ 495300 h 3429000"/>
              <a:gd name="connsiteX5" fmla="*/ 1447800 w 3289300"/>
              <a:gd name="connsiteY5" fmla="*/ 292100 h 3429000"/>
              <a:gd name="connsiteX6" fmla="*/ 1143000 w 3289300"/>
              <a:gd name="connsiteY6" fmla="*/ 0 h 3429000"/>
              <a:gd name="connsiteX7" fmla="*/ 1337733 w 3289300"/>
              <a:gd name="connsiteY7" fmla="*/ 541867 h 3429000"/>
              <a:gd name="connsiteX8" fmla="*/ 1369483 w 3289300"/>
              <a:gd name="connsiteY8" fmla="*/ 1026583 h 3429000"/>
              <a:gd name="connsiteX9" fmla="*/ 1329267 w 3289300"/>
              <a:gd name="connsiteY9" fmla="*/ 1413933 h 3429000"/>
              <a:gd name="connsiteX10" fmla="*/ 1181100 w 3289300"/>
              <a:gd name="connsiteY10" fmla="*/ 1879600 h 3429000"/>
              <a:gd name="connsiteX11" fmla="*/ 901700 w 3289300"/>
              <a:gd name="connsiteY11" fmla="*/ 2311400 h 3429000"/>
              <a:gd name="connsiteX12" fmla="*/ 508000 w 3289300"/>
              <a:gd name="connsiteY12" fmla="*/ 2603500 h 3429000"/>
              <a:gd name="connsiteX13" fmla="*/ 0 w 3289300"/>
              <a:gd name="connsiteY13" fmla="*/ 2870200 h 3429000"/>
              <a:gd name="connsiteX14" fmla="*/ 535517 w 3289300"/>
              <a:gd name="connsiteY14" fmla="*/ 2804583 h 3429000"/>
              <a:gd name="connsiteX15" fmla="*/ 977900 w 3289300"/>
              <a:gd name="connsiteY15" fmla="*/ 2679700 h 3429000"/>
              <a:gd name="connsiteX16" fmla="*/ 1358900 w 3289300"/>
              <a:gd name="connsiteY16" fmla="*/ 2527300 h 3429000"/>
              <a:gd name="connsiteX17" fmla="*/ 1564217 w 3289300"/>
              <a:gd name="connsiteY17" fmla="*/ 2495550 h 3429000"/>
              <a:gd name="connsiteX18" fmla="*/ 1739900 w 3289300"/>
              <a:gd name="connsiteY18" fmla="*/ 2514600 h 3429000"/>
              <a:gd name="connsiteX19" fmla="*/ 2067984 w 3289300"/>
              <a:gd name="connsiteY19" fmla="*/ 2605616 h 3429000"/>
              <a:gd name="connsiteX20" fmla="*/ 2324100 w 3289300"/>
              <a:gd name="connsiteY20" fmla="*/ 2806700 h 3429000"/>
              <a:gd name="connsiteX21" fmla="*/ 2542117 w 3289300"/>
              <a:gd name="connsiteY21" fmla="*/ 3109383 h 3429000"/>
              <a:gd name="connsiteX22" fmla="*/ 2832100 w 3289300"/>
              <a:gd name="connsiteY22" fmla="*/ 3429000 h 3429000"/>
              <a:gd name="connsiteX23" fmla="*/ 2590800 w 3289300"/>
              <a:gd name="connsiteY23" fmla="*/ 2844800 h 3429000"/>
              <a:gd name="connsiteX24" fmla="*/ 2588683 w 3289300"/>
              <a:gd name="connsiteY24" fmla="*/ 2529417 h 3429000"/>
              <a:gd name="connsiteX25" fmla="*/ 2667000 w 3289300"/>
              <a:gd name="connsiteY25" fmla="*/ 2260600 h 3429000"/>
              <a:gd name="connsiteX26" fmla="*/ 2908300 w 3289300"/>
              <a:gd name="connsiteY26" fmla="*/ 1765300 h 3429000"/>
              <a:gd name="connsiteX27" fmla="*/ 3289300 w 3289300"/>
              <a:gd name="connsiteY27" fmla="*/ 1435100 h 3429000"/>
              <a:gd name="connsiteX28" fmla="*/ 3060700 w 3289300"/>
              <a:gd name="connsiteY28" fmla="*/ 1219200 h 3429000"/>
              <a:gd name="connsiteX29" fmla="*/ 2908300 w 3289300"/>
              <a:gd name="connsiteY29" fmla="*/ 1003300 h 3429000"/>
              <a:gd name="connsiteX30" fmla="*/ 2755900 w 3289300"/>
              <a:gd name="connsiteY30" fmla="*/ 508000 h 3429000"/>
              <a:gd name="connsiteX31" fmla="*/ 2730500 w 3289300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30500 w 3407833"/>
              <a:gd name="connsiteY0" fmla="*/ 0 h 3429000"/>
              <a:gd name="connsiteX1" fmla="*/ 2616200 w 3407833"/>
              <a:gd name="connsiteY1" fmla="*/ 292100 h 3429000"/>
              <a:gd name="connsiteX2" fmla="*/ 2476500 w 3407833"/>
              <a:gd name="connsiteY2" fmla="*/ 495300 h 3429000"/>
              <a:gd name="connsiteX3" fmla="*/ 2120900 w 3407833"/>
              <a:gd name="connsiteY3" fmla="*/ 558800 h 3429000"/>
              <a:gd name="connsiteX4" fmla="*/ 1739900 w 3407833"/>
              <a:gd name="connsiteY4" fmla="*/ 495300 h 3429000"/>
              <a:gd name="connsiteX5" fmla="*/ 1447800 w 3407833"/>
              <a:gd name="connsiteY5" fmla="*/ 292100 h 3429000"/>
              <a:gd name="connsiteX6" fmla="*/ 1143000 w 3407833"/>
              <a:gd name="connsiteY6" fmla="*/ 0 h 3429000"/>
              <a:gd name="connsiteX7" fmla="*/ 1337733 w 3407833"/>
              <a:gd name="connsiteY7" fmla="*/ 541867 h 3429000"/>
              <a:gd name="connsiteX8" fmla="*/ 1369483 w 3407833"/>
              <a:gd name="connsiteY8" fmla="*/ 1026583 h 3429000"/>
              <a:gd name="connsiteX9" fmla="*/ 1329267 w 3407833"/>
              <a:gd name="connsiteY9" fmla="*/ 1413933 h 3429000"/>
              <a:gd name="connsiteX10" fmla="*/ 1181100 w 3407833"/>
              <a:gd name="connsiteY10" fmla="*/ 1879600 h 3429000"/>
              <a:gd name="connsiteX11" fmla="*/ 901700 w 3407833"/>
              <a:gd name="connsiteY11" fmla="*/ 2311400 h 3429000"/>
              <a:gd name="connsiteX12" fmla="*/ 508000 w 3407833"/>
              <a:gd name="connsiteY12" fmla="*/ 2603500 h 3429000"/>
              <a:gd name="connsiteX13" fmla="*/ 0 w 3407833"/>
              <a:gd name="connsiteY13" fmla="*/ 2870200 h 3429000"/>
              <a:gd name="connsiteX14" fmla="*/ 535517 w 3407833"/>
              <a:gd name="connsiteY14" fmla="*/ 2804583 h 3429000"/>
              <a:gd name="connsiteX15" fmla="*/ 977900 w 3407833"/>
              <a:gd name="connsiteY15" fmla="*/ 2679700 h 3429000"/>
              <a:gd name="connsiteX16" fmla="*/ 1358900 w 3407833"/>
              <a:gd name="connsiteY16" fmla="*/ 2527300 h 3429000"/>
              <a:gd name="connsiteX17" fmla="*/ 1564217 w 3407833"/>
              <a:gd name="connsiteY17" fmla="*/ 2495550 h 3429000"/>
              <a:gd name="connsiteX18" fmla="*/ 1739900 w 3407833"/>
              <a:gd name="connsiteY18" fmla="*/ 2514600 h 3429000"/>
              <a:gd name="connsiteX19" fmla="*/ 2067984 w 3407833"/>
              <a:gd name="connsiteY19" fmla="*/ 2605616 h 3429000"/>
              <a:gd name="connsiteX20" fmla="*/ 2324100 w 3407833"/>
              <a:gd name="connsiteY20" fmla="*/ 2806700 h 3429000"/>
              <a:gd name="connsiteX21" fmla="*/ 2542117 w 3407833"/>
              <a:gd name="connsiteY21" fmla="*/ 3109383 h 3429000"/>
              <a:gd name="connsiteX22" fmla="*/ 2832100 w 3407833"/>
              <a:gd name="connsiteY22" fmla="*/ 3429000 h 3429000"/>
              <a:gd name="connsiteX23" fmla="*/ 2590800 w 3407833"/>
              <a:gd name="connsiteY23" fmla="*/ 2844800 h 3429000"/>
              <a:gd name="connsiteX24" fmla="*/ 2588683 w 3407833"/>
              <a:gd name="connsiteY24" fmla="*/ 2529417 h 3429000"/>
              <a:gd name="connsiteX25" fmla="*/ 2667000 w 3407833"/>
              <a:gd name="connsiteY25" fmla="*/ 2260600 h 3429000"/>
              <a:gd name="connsiteX26" fmla="*/ 2908300 w 3407833"/>
              <a:gd name="connsiteY26" fmla="*/ 1765300 h 3429000"/>
              <a:gd name="connsiteX27" fmla="*/ 3407833 w 3407833"/>
              <a:gd name="connsiteY27" fmla="*/ 1494367 h 3429000"/>
              <a:gd name="connsiteX28" fmla="*/ 3060700 w 3407833"/>
              <a:gd name="connsiteY28" fmla="*/ 1219200 h 3429000"/>
              <a:gd name="connsiteX29" fmla="*/ 2908300 w 3407833"/>
              <a:gd name="connsiteY29" fmla="*/ 1003300 h 3429000"/>
              <a:gd name="connsiteX30" fmla="*/ 2755900 w 3407833"/>
              <a:gd name="connsiteY30" fmla="*/ 508000 h 3429000"/>
              <a:gd name="connsiteX31" fmla="*/ 2730500 w 3407833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79700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10116 w 3382432"/>
              <a:gd name="connsiteY14" fmla="*/ 2804583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  <a:gd name="connsiteX0" fmla="*/ 2705099 w 3382432"/>
              <a:gd name="connsiteY0" fmla="*/ 0 h 3429000"/>
              <a:gd name="connsiteX1" fmla="*/ 2590799 w 3382432"/>
              <a:gd name="connsiteY1" fmla="*/ 292100 h 3429000"/>
              <a:gd name="connsiteX2" fmla="*/ 2451099 w 3382432"/>
              <a:gd name="connsiteY2" fmla="*/ 495300 h 3429000"/>
              <a:gd name="connsiteX3" fmla="*/ 2095499 w 3382432"/>
              <a:gd name="connsiteY3" fmla="*/ 558800 h 3429000"/>
              <a:gd name="connsiteX4" fmla="*/ 1714499 w 3382432"/>
              <a:gd name="connsiteY4" fmla="*/ 495300 h 3429000"/>
              <a:gd name="connsiteX5" fmla="*/ 1422399 w 3382432"/>
              <a:gd name="connsiteY5" fmla="*/ 292100 h 3429000"/>
              <a:gd name="connsiteX6" fmla="*/ 1117599 w 3382432"/>
              <a:gd name="connsiteY6" fmla="*/ 0 h 3429000"/>
              <a:gd name="connsiteX7" fmla="*/ 1312332 w 3382432"/>
              <a:gd name="connsiteY7" fmla="*/ 541867 h 3429000"/>
              <a:gd name="connsiteX8" fmla="*/ 1344082 w 3382432"/>
              <a:gd name="connsiteY8" fmla="*/ 1026583 h 3429000"/>
              <a:gd name="connsiteX9" fmla="*/ 1303866 w 3382432"/>
              <a:gd name="connsiteY9" fmla="*/ 1413933 h 3429000"/>
              <a:gd name="connsiteX10" fmla="*/ 1155699 w 3382432"/>
              <a:gd name="connsiteY10" fmla="*/ 1879600 h 3429000"/>
              <a:gd name="connsiteX11" fmla="*/ 876299 w 3382432"/>
              <a:gd name="connsiteY11" fmla="*/ 2311400 h 3429000"/>
              <a:gd name="connsiteX12" fmla="*/ 482599 w 3382432"/>
              <a:gd name="connsiteY12" fmla="*/ 2603500 h 3429000"/>
              <a:gd name="connsiteX13" fmla="*/ 0 w 3382432"/>
              <a:gd name="connsiteY13" fmla="*/ 2937930 h 3429000"/>
              <a:gd name="connsiteX14" fmla="*/ 552446 w 3382432"/>
              <a:gd name="connsiteY14" fmla="*/ 2770718 h 3429000"/>
              <a:gd name="connsiteX15" fmla="*/ 952499 w 3382432"/>
              <a:gd name="connsiteY15" fmla="*/ 2620436 h 3429000"/>
              <a:gd name="connsiteX16" fmla="*/ 1333499 w 3382432"/>
              <a:gd name="connsiteY16" fmla="*/ 2527300 h 3429000"/>
              <a:gd name="connsiteX17" fmla="*/ 1538816 w 3382432"/>
              <a:gd name="connsiteY17" fmla="*/ 2495550 h 3429000"/>
              <a:gd name="connsiteX18" fmla="*/ 1714499 w 3382432"/>
              <a:gd name="connsiteY18" fmla="*/ 2514600 h 3429000"/>
              <a:gd name="connsiteX19" fmla="*/ 2042583 w 3382432"/>
              <a:gd name="connsiteY19" fmla="*/ 2605616 h 3429000"/>
              <a:gd name="connsiteX20" fmla="*/ 2298699 w 3382432"/>
              <a:gd name="connsiteY20" fmla="*/ 2806700 h 3429000"/>
              <a:gd name="connsiteX21" fmla="*/ 2516716 w 3382432"/>
              <a:gd name="connsiteY21" fmla="*/ 3109383 h 3429000"/>
              <a:gd name="connsiteX22" fmla="*/ 2806699 w 3382432"/>
              <a:gd name="connsiteY22" fmla="*/ 3429000 h 3429000"/>
              <a:gd name="connsiteX23" fmla="*/ 2565399 w 3382432"/>
              <a:gd name="connsiteY23" fmla="*/ 2844800 h 3429000"/>
              <a:gd name="connsiteX24" fmla="*/ 2563282 w 3382432"/>
              <a:gd name="connsiteY24" fmla="*/ 2529417 h 3429000"/>
              <a:gd name="connsiteX25" fmla="*/ 2641599 w 3382432"/>
              <a:gd name="connsiteY25" fmla="*/ 2260600 h 3429000"/>
              <a:gd name="connsiteX26" fmla="*/ 2882899 w 3382432"/>
              <a:gd name="connsiteY26" fmla="*/ 1765300 h 3429000"/>
              <a:gd name="connsiteX27" fmla="*/ 3382432 w 3382432"/>
              <a:gd name="connsiteY27" fmla="*/ 1494367 h 3429000"/>
              <a:gd name="connsiteX28" fmla="*/ 3035299 w 3382432"/>
              <a:gd name="connsiteY28" fmla="*/ 1219200 h 3429000"/>
              <a:gd name="connsiteX29" fmla="*/ 2882899 w 3382432"/>
              <a:gd name="connsiteY29" fmla="*/ 1003300 h 3429000"/>
              <a:gd name="connsiteX30" fmla="*/ 2730499 w 3382432"/>
              <a:gd name="connsiteY30" fmla="*/ 508000 h 3429000"/>
              <a:gd name="connsiteX31" fmla="*/ 2705099 w 3382432"/>
              <a:gd name="connsiteY31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2432" h="3429000">
                <a:moveTo>
                  <a:pt x="2705099" y="0"/>
                </a:moveTo>
                <a:cubicBezTo>
                  <a:pt x="2654299" y="88900"/>
                  <a:pt x="2641599" y="203200"/>
                  <a:pt x="2590799" y="292100"/>
                </a:cubicBezTo>
                <a:cubicBezTo>
                  <a:pt x="2544232" y="359833"/>
                  <a:pt x="2523066" y="414867"/>
                  <a:pt x="2451099" y="495300"/>
                </a:cubicBezTo>
                <a:cubicBezTo>
                  <a:pt x="2332566" y="567266"/>
                  <a:pt x="2222499" y="558800"/>
                  <a:pt x="2095499" y="558800"/>
                </a:cubicBezTo>
                <a:cubicBezTo>
                  <a:pt x="1968499" y="537633"/>
                  <a:pt x="1883832" y="554567"/>
                  <a:pt x="1714499" y="495300"/>
                </a:cubicBezTo>
                <a:cubicBezTo>
                  <a:pt x="1608666" y="436034"/>
                  <a:pt x="1511299" y="368300"/>
                  <a:pt x="1422399" y="292100"/>
                </a:cubicBezTo>
                <a:lnTo>
                  <a:pt x="1117599" y="0"/>
                </a:lnTo>
                <a:lnTo>
                  <a:pt x="1312332" y="541867"/>
                </a:lnTo>
                <a:cubicBezTo>
                  <a:pt x="1344082" y="790928"/>
                  <a:pt x="1350432" y="917222"/>
                  <a:pt x="1344082" y="1026583"/>
                </a:cubicBezTo>
                <a:cubicBezTo>
                  <a:pt x="1327854" y="1141589"/>
                  <a:pt x="1328561" y="1252361"/>
                  <a:pt x="1303866" y="1413933"/>
                </a:cubicBezTo>
                <a:cubicBezTo>
                  <a:pt x="1253066" y="1672166"/>
                  <a:pt x="1231899" y="1727200"/>
                  <a:pt x="1155699" y="1879600"/>
                </a:cubicBezTo>
                <a:cubicBezTo>
                  <a:pt x="1062566" y="2023533"/>
                  <a:pt x="1041400" y="2112435"/>
                  <a:pt x="876299" y="2311400"/>
                </a:cubicBezTo>
                <a:cubicBezTo>
                  <a:pt x="690032" y="2480733"/>
                  <a:pt x="630766" y="2510367"/>
                  <a:pt x="482599" y="2603500"/>
                </a:cubicBezTo>
                <a:lnTo>
                  <a:pt x="0" y="2937930"/>
                </a:lnTo>
                <a:cubicBezTo>
                  <a:pt x="4586" y="2967916"/>
                  <a:pt x="389463" y="2802468"/>
                  <a:pt x="552446" y="2770718"/>
                </a:cubicBezTo>
                <a:cubicBezTo>
                  <a:pt x="723895" y="2713569"/>
                  <a:pt x="815269" y="2663122"/>
                  <a:pt x="952499" y="2620436"/>
                </a:cubicBezTo>
                <a:cubicBezTo>
                  <a:pt x="1079499" y="2586569"/>
                  <a:pt x="1206499" y="2561167"/>
                  <a:pt x="1333499" y="2527300"/>
                </a:cubicBezTo>
                <a:cubicBezTo>
                  <a:pt x="1401938" y="2522361"/>
                  <a:pt x="1470377" y="2500489"/>
                  <a:pt x="1538816" y="2495550"/>
                </a:cubicBezTo>
                <a:lnTo>
                  <a:pt x="1714499" y="2514600"/>
                </a:lnTo>
                <a:cubicBezTo>
                  <a:pt x="1794932" y="2542117"/>
                  <a:pt x="1885949" y="2548466"/>
                  <a:pt x="2042583" y="2605616"/>
                </a:cubicBezTo>
                <a:cubicBezTo>
                  <a:pt x="2199217" y="2700865"/>
                  <a:pt x="2167819" y="2678642"/>
                  <a:pt x="2298699" y="2806700"/>
                </a:cubicBezTo>
                <a:cubicBezTo>
                  <a:pt x="2381249" y="2901950"/>
                  <a:pt x="2434166" y="3014133"/>
                  <a:pt x="2516716" y="3109383"/>
                </a:cubicBezTo>
                <a:lnTo>
                  <a:pt x="2806699" y="3429000"/>
                </a:lnTo>
                <a:cubicBezTo>
                  <a:pt x="2717799" y="3238500"/>
                  <a:pt x="2599266" y="3060700"/>
                  <a:pt x="2565399" y="2844800"/>
                </a:cubicBezTo>
                <a:cubicBezTo>
                  <a:pt x="2546349" y="2741084"/>
                  <a:pt x="2544231" y="2705099"/>
                  <a:pt x="2563282" y="2529417"/>
                </a:cubicBezTo>
                <a:lnTo>
                  <a:pt x="2641599" y="2260600"/>
                </a:lnTo>
                <a:cubicBezTo>
                  <a:pt x="2696633" y="2074333"/>
                  <a:pt x="2785532" y="1913467"/>
                  <a:pt x="2882899" y="1765300"/>
                </a:cubicBezTo>
                <a:cubicBezTo>
                  <a:pt x="2992965" y="1634066"/>
                  <a:pt x="3187701" y="1549404"/>
                  <a:pt x="3382432" y="1494367"/>
                </a:cubicBezTo>
                <a:cubicBezTo>
                  <a:pt x="3285068" y="1430870"/>
                  <a:pt x="3107266" y="1291167"/>
                  <a:pt x="3035299" y="1219200"/>
                </a:cubicBezTo>
                <a:cubicBezTo>
                  <a:pt x="2984499" y="1147233"/>
                  <a:pt x="2954865" y="1121834"/>
                  <a:pt x="2882899" y="1003300"/>
                </a:cubicBezTo>
                <a:cubicBezTo>
                  <a:pt x="2815166" y="838201"/>
                  <a:pt x="2764366" y="690033"/>
                  <a:pt x="2730499" y="508000"/>
                </a:cubicBezTo>
                <a:cubicBezTo>
                  <a:pt x="2709332" y="304800"/>
                  <a:pt x="2713566" y="169333"/>
                  <a:pt x="2705099" y="0"/>
                </a:cubicBezTo>
                <a:close/>
              </a:path>
            </a:pathLst>
          </a:custGeom>
          <a:solidFill>
            <a:srgbClr val="FF9B33"/>
          </a:solidFill>
          <a:effectLst>
            <a:outerShdw blurRad="152400" dist="520700" dir="5400000" algn="tl" rotWithShape="0">
              <a:srgbClr val="000000">
                <a:alpha val="43137"/>
              </a:srgbClr>
            </a:outerShdw>
          </a:effectLst>
        </p:spPr>
        <p:txBody>
          <a:bodyPr vert="horz" wrap="square" lIns="91416" tIns="45707" rIns="91416" bIns="45707" numCol="1" rtlCol="0" anchor="t" anchorCtr="0" compatLnSpc="1">
            <a:prstTxWarp prst="textNoShape">
              <a:avLst/>
            </a:prstTxWarp>
          </a:bodyPr>
          <a:lstStyle/>
          <a:p>
            <a:pPr defTabSz="915737"/>
            <a:endParaRPr lang="en-US" sz="2400" dirty="0"/>
          </a:p>
        </p:txBody>
      </p:sp>
      <p:cxnSp>
        <p:nvCxnSpPr>
          <p:cNvPr id="87" name="Straight Connector 86"/>
          <p:cNvCxnSpPr/>
          <p:nvPr/>
        </p:nvCxnSpPr>
        <p:spPr bwMode="auto">
          <a:xfrm flipH="1" flipV="1">
            <a:off x="5972673" y="3067569"/>
            <a:ext cx="2649859" cy="4660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9207" y="3367457"/>
            <a:ext cx="339887" cy="381353"/>
          </a:xfrm>
          <a:prstGeom prst="rect">
            <a:avLst/>
          </a:prstGeom>
          <a:effectLst/>
        </p:spPr>
      </p:pic>
      <p:grpSp>
        <p:nvGrpSpPr>
          <p:cNvPr id="98" name="Group 97"/>
          <p:cNvGrpSpPr/>
          <p:nvPr/>
        </p:nvGrpSpPr>
        <p:grpSpPr>
          <a:xfrm>
            <a:off x="5756113" y="2780665"/>
            <a:ext cx="455515" cy="394339"/>
            <a:chOff x="3361267" y="2264859"/>
            <a:chExt cx="753532" cy="119803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267" y="2709361"/>
              <a:ext cx="753532" cy="75353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267" y="2264859"/>
              <a:ext cx="753532" cy="75353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99819" y="6511936"/>
            <a:ext cx="409308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/>
          <a:p>
            <a:fld id="{99DB5B91-B4E4-4EE4-BE5C-3E09032CE5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5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1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A33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  <p:bldP spid="46" grpId="0" animBg="1"/>
      <p:bldP spid="37" grpId="0" animBg="1"/>
      <p:bldP spid="59" grpId="0"/>
      <p:bldP spid="59" grpId="1"/>
      <p:bldP spid="60" grpId="0"/>
      <p:bldP spid="60" grpId="1"/>
      <p:bldP spid="61" grpId="0"/>
      <p:bldP spid="61" grpId="1"/>
      <p:bldP spid="62" grpId="0"/>
      <p:bldP spid="93" grpId="0"/>
      <p:bldP spid="57" grpId="0" animBg="1"/>
      <p:bldP spid="56" grpId="0" animBg="1"/>
      <p:bldP spid="94" grpId="0" animBg="1"/>
      <p:bldP spid="55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B61E-736A-9147-9FCA-6472D6AB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012" y="1771021"/>
            <a:ext cx="8884370" cy="4351339"/>
          </a:xfrm>
        </p:spPr>
        <p:txBody>
          <a:bodyPr/>
          <a:lstStyle/>
          <a:p>
            <a:pPr lvl="0"/>
            <a:r>
              <a:rPr lang="en-US" sz="3200" dirty="0"/>
              <a:t>Global Networking Architecture </a:t>
            </a:r>
          </a:p>
          <a:p>
            <a:pPr marL="0" lvl="0" indent="0">
              <a:buNone/>
            </a:pPr>
            <a:r>
              <a:rPr lang="en-US" sz="3200" dirty="0"/>
              <a:t>  Virtualization Architecture Working Group</a:t>
            </a:r>
          </a:p>
          <a:p>
            <a:endParaRPr lang="en-US" dirty="0"/>
          </a:p>
          <a:p>
            <a:r>
              <a:rPr lang="en-US" sz="3200" dirty="0"/>
              <a:t>FFI:     Jerry Sobieski</a:t>
            </a:r>
          </a:p>
          <a:p>
            <a:pPr lvl="1"/>
            <a:r>
              <a:rPr lang="en-US" dirty="0"/>
              <a:t>Email:   </a:t>
            </a:r>
            <a:r>
              <a:rPr lang="en-US" dirty="0">
                <a:hlinkClick r:id="rId3"/>
              </a:rPr>
              <a:t>jerry@nordu.net</a:t>
            </a:r>
            <a:endParaRPr lang="en-US" dirty="0"/>
          </a:p>
          <a:p>
            <a:pPr lvl="1"/>
            <a:r>
              <a:rPr lang="en-US" dirty="0"/>
              <a:t>Skype:   </a:t>
            </a:r>
            <a:r>
              <a:rPr lang="en-US" dirty="0" err="1"/>
              <a:t>jerry.sobieski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Please join us.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AD97D-D156-BD40-92C3-64208943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072" y="378980"/>
            <a:ext cx="6449291" cy="909493"/>
          </a:xfrm>
        </p:spPr>
        <p:txBody>
          <a:bodyPr/>
          <a:lstStyle/>
          <a:p>
            <a:r>
              <a:rPr lang="en-US" dirty="0"/>
              <a:t>The End – Thank you</a:t>
            </a:r>
          </a:p>
        </p:txBody>
      </p:sp>
    </p:spTree>
    <p:extLst>
      <p:ext uri="{BB962C8B-B14F-4D97-AF65-F5344CB8AC3E}">
        <p14:creationId xmlns:p14="http://schemas.microsoft.com/office/powerpoint/2010/main" val="376455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CE57-53B5-FA48-8489-CEB8B603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62C-95A6-E644-8D2F-E1CA19D9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Review</a:t>
            </a:r>
          </a:p>
          <a:p>
            <a:r>
              <a:rPr lang="en-US" dirty="0"/>
              <a:t>Progress toward deliverables</a:t>
            </a:r>
          </a:p>
          <a:p>
            <a:r>
              <a:rPr lang="en-US" dirty="0"/>
              <a:t>Working group make up and evolution</a:t>
            </a:r>
          </a:p>
          <a:p>
            <a:r>
              <a:rPr lang="en-US" dirty="0"/>
              <a:t>Pilot projects and demonstrators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710D-A205-1D46-9DD6-B4291FFA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Mission – Jan 2018: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95F2-6BA2-6745-BAA3-5CC46487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a virtualization model for End to End Deterministic Virtual Circuits</a:t>
            </a:r>
          </a:p>
          <a:p>
            <a:r>
              <a:rPr lang="en-US" dirty="0"/>
              <a:t>Define a comprehensive network virtualization model</a:t>
            </a:r>
          </a:p>
          <a:p>
            <a:endParaRPr lang="en-US" dirty="0"/>
          </a:p>
          <a:p>
            <a:r>
              <a:rPr lang="en-US" dirty="0"/>
              <a:t>Deliverables:</a:t>
            </a:r>
          </a:p>
          <a:p>
            <a:pPr lvl="1"/>
            <a:r>
              <a:rPr lang="en-GB" dirty="0"/>
              <a:t>A [short] high level document describing the proposed virtualization architecture </a:t>
            </a:r>
          </a:p>
          <a:p>
            <a:pPr lvl="1"/>
            <a:r>
              <a:rPr lang="en-GB" dirty="0"/>
              <a:t>A more detailed document covering key topics of the architecture</a:t>
            </a:r>
            <a:endParaRPr lang="en-US" dirty="0"/>
          </a:p>
          <a:p>
            <a:pPr lvl="1"/>
            <a:r>
              <a:rPr lang="en-GB" dirty="0"/>
              <a:t>Pathfinder/demonstrator project(s) that GNA participants could participate in to demonstrate and validate the architecture and inform further work.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0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6D8B-C8F6-B14D-9929-D68E79C6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2B1C-B4AA-2B41-875F-5E35D7D5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“Doc1”: Short, high level architecture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GNA Network Virtualization Position Paper,  </a:t>
            </a:r>
            <a:r>
              <a:rPr lang="en-US" b="1" dirty="0">
                <a:solidFill>
                  <a:schemeClr val="accent1"/>
                </a:solidFill>
                <a:effectLst/>
              </a:rPr>
              <a:t> Dec 2018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“Doc2”:  A more detailed architecture </a:t>
            </a:r>
            <a:r>
              <a:rPr lang="en-US" dirty="0" err="1"/>
              <a:t>desdcription</a:t>
            </a:r>
            <a:r>
              <a:rPr lang="en-US" dirty="0"/>
              <a:t> with use cases</a:t>
            </a:r>
          </a:p>
          <a:p>
            <a:pPr lvl="1"/>
            <a:r>
              <a:rPr lang="en-US" dirty="0"/>
              <a:t>GNA Network Virtualization Architecture and Pathfinders</a:t>
            </a:r>
          </a:p>
          <a:p>
            <a:pPr lvl="1"/>
            <a:r>
              <a:rPr lang="en-US" dirty="0"/>
              <a:t>In draft, </a:t>
            </a:r>
            <a:r>
              <a:rPr lang="en-US" b="1" dirty="0">
                <a:solidFill>
                  <a:schemeClr val="accent1"/>
                </a:solidFill>
              </a:rPr>
              <a:t>expected release [late] Aug 2019.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The WG now has a consensus notion of how we ought to define ”virtualization” and the basic architectural design principles</a:t>
            </a:r>
          </a:p>
          <a:p>
            <a:pPr lvl="1"/>
            <a:r>
              <a:rPr lang="en-US" dirty="0"/>
              <a:t>This still needs refinement, community resonance, and condensed into Doc2</a:t>
            </a:r>
          </a:p>
          <a:p>
            <a:r>
              <a:rPr lang="en-US" b="1" dirty="0">
                <a:solidFill>
                  <a:schemeClr val="accent1"/>
                </a:solidFill>
              </a:rPr>
              <a:t>Use cases for demonstrator/pathfinder project in 2019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7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2A80-0923-BB48-8117-EFFEE6AC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1325563"/>
          </a:xfrm>
        </p:spPr>
        <p:txBody>
          <a:bodyPr/>
          <a:lstStyle/>
          <a:p>
            <a:r>
              <a:rPr lang="en-US" dirty="0"/>
              <a:t>Working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01439-26FF-2548-A305-791542B5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The Working group was originally populated by participating GNA organizations at the Berkeley Jamboree (Jan 2018)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Jerry Sobieski, (</a:t>
            </a:r>
            <a:r>
              <a:rPr lang="en-US" sz="2000" dirty="0" err="1"/>
              <a:t>NORDUnet</a:t>
            </a:r>
            <a:r>
              <a:rPr lang="en-US" sz="2000" dirty="0"/>
              <a:t>, WG Chair)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Susanne </a:t>
            </a:r>
            <a:r>
              <a:rPr lang="en-US" sz="2000" dirty="0" err="1"/>
              <a:t>Naegele</a:t>
            </a:r>
            <a:r>
              <a:rPr lang="en-US" sz="2000" dirty="0"/>
              <a:t>-Jackson (DFN/FAU Erlangen)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Chin </a:t>
            </a:r>
            <a:r>
              <a:rPr lang="en-US" sz="2000" dirty="0" err="1"/>
              <a:t>Guok</a:t>
            </a:r>
            <a:r>
              <a:rPr lang="en-US" sz="2000" dirty="0"/>
              <a:t> (</a:t>
            </a:r>
            <a:r>
              <a:rPr lang="en-US" sz="2000" dirty="0" err="1"/>
              <a:t>ESnet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John </a:t>
            </a:r>
            <a:r>
              <a:rPr lang="en-US" sz="2000" dirty="0" err="1"/>
              <a:t>MacAuley</a:t>
            </a:r>
            <a:r>
              <a:rPr lang="en-US" sz="2000" dirty="0"/>
              <a:t> (</a:t>
            </a:r>
            <a:r>
              <a:rPr lang="en-US" sz="2000" dirty="0" err="1"/>
              <a:t>ESnet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Dale </a:t>
            </a:r>
            <a:r>
              <a:rPr lang="en-US" sz="2000" dirty="0" err="1"/>
              <a:t>Finkleson</a:t>
            </a:r>
            <a:r>
              <a:rPr lang="en-US" sz="2000" dirty="0"/>
              <a:t> (Internet2)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Tom Lehman (MAX)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Rick </a:t>
            </a:r>
            <a:r>
              <a:rPr lang="en-US" sz="2000" dirty="0" err="1"/>
              <a:t>Havern</a:t>
            </a:r>
            <a:r>
              <a:rPr lang="en-US" sz="2000" dirty="0"/>
              <a:t> (GEANT)</a:t>
            </a:r>
          </a:p>
          <a:p>
            <a:r>
              <a:rPr lang="en-US" dirty="0"/>
              <a:t>Expansion in 2019 – get a broader input – and a broader consensus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Marcos Schwartz (RNP)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Specific SMEs from APAC (JP, KO, Oceana)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Reach out specifically to </a:t>
            </a:r>
            <a:r>
              <a:rPr lang="en-US" sz="2000" i="1" dirty="0">
                <a:solidFill>
                  <a:srgbClr val="0070C0"/>
                </a:solidFill>
              </a:rPr>
              <a:t>network intensive science communities</a:t>
            </a:r>
            <a:r>
              <a:rPr lang="en-US" sz="2000" dirty="0"/>
              <a:t>:  E.g. HEP/LHC, *RP, etc.</a:t>
            </a:r>
          </a:p>
          <a:p>
            <a:pPr lvl="1"/>
            <a:r>
              <a:rPr lang="en-US" sz="2000" dirty="0"/>
              <a:t>Suggestion to issue an open invitation to any interested [</a:t>
            </a:r>
            <a:r>
              <a:rPr lang="en-US" sz="2000" dirty="0" err="1"/>
              <a:t>knowledgable</a:t>
            </a:r>
            <a:r>
              <a:rPr lang="en-US" sz="2000" dirty="0"/>
              <a:t>] persons/organizations  - who have time and are willing to make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4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754B-6419-4449-B31D-DFD27514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virtualization?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59FD-E5BE-144C-97EF-9CA147D29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Virtualization allows us to define network services independently from the network </a:t>
            </a:r>
            <a:r>
              <a:rPr lang="en-US" dirty="0" err="1"/>
              <a:t>infradtructure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Flexibility to deliver network capabilities (broadly construed) that the evolving global user communities require</a:t>
            </a:r>
          </a:p>
          <a:p>
            <a:endParaRPr lang="en-US" dirty="0"/>
          </a:p>
          <a:p>
            <a:r>
              <a:rPr lang="en-US" dirty="0"/>
              <a:t>Efficiency in using the capex investment to deliver those services</a:t>
            </a:r>
          </a:p>
          <a:p>
            <a:endParaRPr lang="en-US" dirty="0"/>
          </a:p>
          <a:p>
            <a:r>
              <a:rPr lang="en-US" dirty="0"/>
              <a:t>Ability to Introduce a range of innovation easily with minimal risk</a:t>
            </a:r>
          </a:p>
        </p:txBody>
      </p:sp>
    </p:spTree>
    <p:extLst>
      <p:ext uri="{BB962C8B-B14F-4D97-AF65-F5344CB8AC3E}">
        <p14:creationId xmlns:p14="http://schemas.microsoft.com/office/powerpoint/2010/main" val="54625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1B11-AA75-A045-9F49-ACA0B8D8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4"/>
            <a:ext cx="10515600" cy="1325563"/>
          </a:xfrm>
        </p:spPr>
        <p:txBody>
          <a:bodyPr/>
          <a:lstStyle/>
          <a:p>
            <a:r>
              <a:rPr lang="en-US" dirty="0"/>
              <a:t>30 second concept: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A382-B0D6-5342-99F0-B28442C08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16857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131CF9"/>
                </a:solidFill>
              </a:rPr>
              <a:t>Virtualization is the </a:t>
            </a:r>
            <a:r>
              <a:rPr lang="en-US" b="1" i="1" u="sng" dirty="0">
                <a:solidFill>
                  <a:srgbClr val="131CF9"/>
                </a:solidFill>
              </a:rPr>
              <a:t>abstraction</a:t>
            </a:r>
            <a:r>
              <a:rPr lang="en-US" b="1" dirty="0">
                <a:solidFill>
                  <a:srgbClr val="131CF9"/>
                </a:solidFill>
              </a:rPr>
              <a:t> of a network component or capability away from any particular physical implementation.</a:t>
            </a:r>
          </a:p>
          <a:p>
            <a:pPr lvl="1"/>
            <a:r>
              <a:rPr lang="en-US" dirty="0"/>
              <a:t>We define a service object in terms of their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delivered behavior</a:t>
            </a:r>
            <a:r>
              <a:rPr lang="en-US" dirty="0"/>
              <a:t>, not underlying infrastructure capabilities</a:t>
            </a:r>
          </a:p>
          <a:p>
            <a:r>
              <a:rPr lang="en-US" b="1" dirty="0">
                <a:solidFill>
                  <a:srgbClr val="131CF9"/>
                </a:solidFill>
              </a:rPr>
              <a:t>Virtualization allows us to specify the networked services and network architectures we want or need. </a:t>
            </a:r>
            <a:endParaRPr lang="en-US" dirty="0"/>
          </a:p>
          <a:p>
            <a:r>
              <a:rPr lang="en-US" dirty="0"/>
              <a:t>Virtualization allows us to decompose network capabilities into </a:t>
            </a:r>
            <a:r>
              <a:rPr lang="en-US" b="1" dirty="0">
                <a:solidFill>
                  <a:srgbClr val="131CF9"/>
                </a:solidFill>
              </a:rPr>
              <a:t>a set of basic </a:t>
            </a:r>
            <a:r>
              <a:rPr lang="en-US" b="1" i="1" u="sng" dirty="0">
                <a:solidFill>
                  <a:srgbClr val="131CF9"/>
                </a:solidFill>
              </a:rPr>
              <a:t>atomic </a:t>
            </a:r>
            <a:r>
              <a:rPr lang="en-US" b="1" i="1" dirty="0">
                <a:solidFill>
                  <a:srgbClr val="131CF9"/>
                </a:solidFill>
              </a:rPr>
              <a:t>service objects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These atomic service objects become the </a:t>
            </a:r>
            <a:r>
              <a:rPr lang="en-US" i="1" u="sng" dirty="0"/>
              <a:t>building blocks </a:t>
            </a:r>
            <a:r>
              <a:rPr lang="en-US" dirty="0"/>
              <a:t>to then reconstruct a more agile and flexible advanced network architecture, and sophisticated new services.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Network Services Interface (NSI) </a:t>
            </a:r>
            <a:r>
              <a:rPr lang="en-US" dirty="0"/>
              <a:t>is recommended for end to end deterministic virtual circuit provisioning</a:t>
            </a:r>
          </a:p>
          <a:p>
            <a:pPr lvl="1"/>
            <a:r>
              <a:rPr lang="en-US" dirty="0"/>
              <a:t>Note: NSI still requires work to define an NSI compliant service verification and monitoring model, and a conformant operational inter-domain fault analysis/notification/mitigation model to deliver a rich global high availability service</a:t>
            </a:r>
          </a:p>
          <a:p>
            <a:r>
              <a:rPr lang="en-US" dirty="0"/>
              <a:t>A “</a:t>
            </a:r>
            <a:r>
              <a:rPr lang="en-US" b="1" dirty="0">
                <a:solidFill>
                  <a:srgbClr val="FF0000"/>
                </a:solidFill>
              </a:rPr>
              <a:t>Generic Virtualization Model</a:t>
            </a:r>
            <a:r>
              <a:rPr lang="en-US" dirty="0"/>
              <a:t>” provides a common object model that defines the form of all virtual service objects, and allows them to be manipulated (i.e. orchestrated) with a common/shared set lifecycle primitives </a:t>
            </a:r>
          </a:p>
          <a:p>
            <a:pPr lvl="1"/>
            <a:r>
              <a:rPr lang="en-US" dirty="0"/>
              <a:t>This is an extension of and a superset of the NSI architectural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8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65C8-FA0C-BD41-B985-CF66D714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virtualized objects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B7EDB-F4C6-DC43-BD84-63F9418DEC91}"/>
              </a:ext>
            </a:extLst>
          </p:cNvPr>
          <p:cNvSpPr/>
          <p:nvPr/>
        </p:nvSpPr>
        <p:spPr>
          <a:xfrm>
            <a:off x="904594" y="4300263"/>
            <a:ext cx="777766" cy="71470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7B55A-2E74-F340-9C3F-2B88D067D6D5}"/>
              </a:ext>
            </a:extLst>
          </p:cNvPr>
          <p:cNvSpPr/>
          <p:nvPr/>
        </p:nvSpPr>
        <p:spPr>
          <a:xfrm>
            <a:off x="2930155" y="4300262"/>
            <a:ext cx="777766" cy="71470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0F4F0-89D7-F54E-B5AB-9F8D738466E4}"/>
              </a:ext>
            </a:extLst>
          </p:cNvPr>
          <p:cNvSpPr/>
          <p:nvPr/>
        </p:nvSpPr>
        <p:spPr>
          <a:xfrm>
            <a:off x="1818996" y="3031138"/>
            <a:ext cx="982716" cy="71470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08E3C99-E37C-1B44-8594-60E778480ABA}"/>
              </a:ext>
            </a:extLst>
          </p:cNvPr>
          <p:cNvCxnSpPr>
            <a:cxnSpLocks/>
            <a:stCxn id="5" idx="0"/>
            <a:endCxn id="7" idx="1"/>
          </p:cNvCxnSpPr>
          <p:nvPr/>
        </p:nvCxnSpPr>
        <p:spPr>
          <a:xfrm rot="5400000" flipH="1" flipV="1">
            <a:off x="1100350" y="3581618"/>
            <a:ext cx="911773" cy="525519"/>
          </a:xfrm>
          <a:prstGeom prst="bentConnector2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9A4A223F-1DE0-694D-803B-EB1C2FDBE409}"/>
              </a:ext>
            </a:extLst>
          </p:cNvPr>
          <p:cNvCxnSpPr>
            <a:cxnSpLocks/>
            <a:stCxn id="6" idx="0"/>
            <a:endCxn id="7" idx="3"/>
          </p:cNvCxnSpPr>
          <p:nvPr/>
        </p:nvCxnSpPr>
        <p:spPr>
          <a:xfrm rot="16200000" flipV="1">
            <a:off x="2604489" y="3585713"/>
            <a:ext cx="911772" cy="517326"/>
          </a:xfrm>
          <a:prstGeom prst="bentConnector2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443208-B5B7-E74A-AFFF-A38375619514}"/>
              </a:ext>
            </a:extLst>
          </p:cNvPr>
          <p:cNvSpPr txBox="1"/>
          <p:nvPr/>
        </p:nvSpPr>
        <p:spPr>
          <a:xfrm>
            <a:off x="7609377" y="5403572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Virtual Machine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5F5DA-712E-B746-A037-43F5D158CF75}"/>
              </a:ext>
            </a:extLst>
          </p:cNvPr>
          <p:cNvSpPr txBox="1"/>
          <p:nvPr/>
        </p:nvSpPr>
        <p:spPr>
          <a:xfrm>
            <a:off x="3327231" y="364920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8146E-FDD5-3C42-80FC-2F9DBB3C3EB4}"/>
              </a:ext>
            </a:extLst>
          </p:cNvPr>
          <p:cNvSpPr txBox="1"/>
          <p:nvPr/>
        </p:nvSpPr>
        <p:spPr>
          <a:xfrm>
            <a:off x="6634569" y="2021180"/>
            <a:ext cx="4458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Virtualized network service objects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39551-0449-334C-88DF-22971C4AE781}"/>
              </a:ext>
            </a:extLst>
          </p:cNvPr>
          <p:cNvGrpSpPr/>
          <p:nvPr/>
        </p:nvGrpSpPr>
        <p:grpSpPr>
          <a:xfrm>
            <a:off x="6458043" y="4993944"/>
            <a:ext cx="1177158" cy="986078"/>
            <a:chOff x="6342025" y="5208720"/>
            <a:chExt cx="1177158" cy="98607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0B5CA9-48E5-3E49-B875-63A1F8223E38}"/>
                </a:ext>
              </a:extLst>
            </p:cNvPr>
            <p:cNvSpPr/>
            <p:nvPr/>
          </p:nvSpPr>
          <p:spPr>
            <a:xfrm>
              <a:off x="6342025" y="5305940"/>
              <a:ext cx="1177158" cy="8888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792EE8-3C86-EC44-9E1A-C22F8425F245}"/>
                </a:ext>
              </a:extLst>
            </p:cNvPr>
            <p:cNvSpPr/>
            <p:nvPr/>
          </p:nvSpPr>
          <p:spPr>
            <a:xfrm>
              <a:off x="6773558" y="5208720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F3A05E-8788-0E44-AEB7-B14CD7F73069}"/>
              </a:ext>
            </a:extLst>
          </p:cNvPr>
          <p:cNvGrpSpPr/>
          <p:nvPr/>
        </p:nvGrpSpPr>
        <p:grpSpPr>
          <a:xfrm>
            <a:off x="9915683" y="4955517"/>
            <a:ext cx="1177158" cy="1016281"/>
            <a:chOff x="9545204" y="5171253"/>
            <a:chExt cx="1177158" cy="10162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1721D4-597A-E74A-A58B-421EF0DFACD2}"/>
                </a:ext>
              </a:extLst>
            </p:cNvPr>
            <p:cNvSpPr/>
            <p:nvPr/>
          </p:nvSpPr>
          <p:spPr>
            <a:xfrm>
              <a:off x="9545204" y="5298676"/>
              <a:ext cx="1177158" cy="88885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73723A-ADDB-7A4D-8136-19B713AFFADF}"/>
                </a:ext>
              </a:extLst>
            </p:cNvPr>
            <p:cNvSpPr/>
            <p:nvPr/>
          </p:nvSpPr>
          <p:spPr>
            <a:xfrm>
              <a:off x="10015543" y="5171253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35BD2-6215-A042-9F73-863541F6B426}"/>
              </a:ext>
            </a:extLst>
          </p:cNvPr>
          <p:cNvGrpSpPr/>
          <p:nvPr/>
        </p:nvGrpSpPr>
        <p:grpSpPr>
          <a:xfrm>
            <a:off x="8028784" y="2942034"/>
            <a:ext cx="1420390" cy="888858"/>
            <a:chOff x="7833130" y="3201392"/>
            <a:chExt cx="1420390" cy="88885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6674B3-FFFC-6F4B-B462-D21FD4DCFCB4}"/>
                </a:ext>
              </a:extLst>
            </p:cNvPr>
            <p:cNvSpPr/>
            <p:nvPr/>
          </p:nvSpPr>
          <p:spPr>
            <a:xfrm>
              <a:off x="7951371" y="3201392"/>
              <a:ext cx="1177158" cy="88885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X1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98A18B-AEA0-DD40-B7FC-F912293644A5}"/>
                </a:ext>
              </a:extLst>
            </p:cNvPr>
            <p:cNvSpPr/>
            <p:nvPr/>
          </p:nvSpPr>
          <p:spPr>
            <a:xfrm>
              <a:off x="7833130" y="3512029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01492D-8B31-554C-B74A-6FF0B88F698D}"/>
                </a:ext>
              </a:extLst>
            </p:cNvPr>
            <p:cNvSpPr/>
            <p:nvPr/>
          </p:nvSpPr>
          <p:spPr>
            <a:xfrm>
              <a:off x="9017039" y="3516702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3BBE82-F0C3-0744-8DAD-50F9F25A46EA}"/>
              </a:ext>
            </a:extLst>
          </p:cNvPr>
          <p:cNvGrpSpPr/>
          <p:nvPr/>
        </p:nvGrpSpPr>
        <p:grpSpPr>
          <a:xfrm>
            <a:off x="6714818" y="3653422"/>
            <a:ext cx="1177158" cy="1001273"/>
            <a:chOff x="6480157" y="3738211"/>
            <a:chExt cx="1177158" cy="100127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93AA4C-EE52-BF48-AB2A-CB26366E033A}"/>
                </a:ext>
              </a:extLst>
            </p:cNvPr>
            <p:cNvSpPr/>
            <p:nvPr/>
          </p:nvSpPr>
          <p:spPr>
            <a:xfrm>
              <a:off x="6480157" y="3786352"/>
              <a:ext cx="1177158" cy="8888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B3F6BB-871C-EF40-966C-306ED0F11436}"/>
                </a:ext>
              </a:extLst>
            </p:cNvPr>
            <p:cNvSpPr/>
            <p:nvPr/>
          </p:nvSpPr>
          <p:spPr>
            <a:xfrm>
              <a:off x="6695035" y="4545044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FF2D37-7865-114A-B7D3-D8390D1B4ED7}"/>
                </a:ext>
              </a:extLst>
            </p:cNvPr>
            <p:cNvSpPr/>
            <p:nvPr/>
          </p:nvSpPr>
          <p:spPr>
            <a:xfrm>
              <a:off x="7199881" y="3738211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FA9313-B8D2-F943-9D62-84B8DBD4650C}"/>
              </a:ext>
            </a:extLst>
          </p:cNvPr>
          <p:cNvGrpSpPr/>
          <p:nvPr/>
        </p:nvGrpSpPr>
        <p:grpSpPr>
          <a:xfrm>
            <a:off x="9528655" y="3732834"/>
            <a:ext cx="1177158" cy="916610"/>
            <a:chOff x="9484881" y="3822874"/>
            <a:chExt cx="1177158" cy="9166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F1A097F-6753-4942-AABF-BC1126159CF4}"/>
                </a:ext>
              </a:extLst>
            </p:cNvPr>
            <p:cNvSpPr/>
            <p:nvPr/>
          </p:nvSpPr>
          <p:spPr>
            <a:xfrm>
              <a:off x="9484881" y="3850626"/>
              <a:ext cx="1177158" cy="8888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F4F904-20B5-BC41-8C17-C9535FD3A108}"/>
                </a:ext>
              </a:extLst>
            </p:cNvPr>
            <p:cNvSpPr/>
            <p:nvPr/>
          </p:nvSpPr>
          <p:spPr>
            <a:xfrm>
              <a:off x="10309800" y="4545044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99C956C-623C-4B49-9529-CB9E6694A42C}"/>
                </a:ext>
              </a:extLst>
            </p:cNvPr>
            <p:cNvSpPr/>
            <p:nvPr/>
          </p:nvSpPr>
          <p:spPr>
            <a:xfrm>
              <a:off x="9643538" y="3822874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8">
            <a:extLst>
              <a:ext uri="{FF2B5EF4-FFF2-40B4-BE49-F238E27FC236}">
                <a16:creationId xmlns:a16="http://schemas.microsoft.com/office/drawing/2014/main" id="{293A7617-58F8-8D49-B707-583CC15F2353}"/>
              </a:ext>
            </a:extLst>
          </p:cNvPr>
          <p:cNvCxnSpPr>
            <a:cxnSpLocks/>
            <a:stCxn id="29" idx="5"/>
            <a:endCxn id="18" idx="0"/>
          </p:cNvCxnSpPr>
          <p:nvPr/>
        </p:nvCxnSpPr>
        <p:spPr>
          <a:xfrm rot="5400000">
            <a:off x="10362569" y="4762663"/>
            <a:ext cx="334548" cy="5116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8">
            <a:extLst>
              <a:ext uri="{FF2B5EF4-FFF2-40B4-BE49-F238E27FC236}">
                <a16:creationId xmlns:a16="http://schemas.microsoft.com/office/drawing/2014/main" id="{08BF150D-0874-6A4A-8FAC-55EC1D3F7FEA}"/>
              </a:ext>
            </a:extLst>
          </p:cNvPr>
          <p:cNvCxnSpPr>
            <a:cxnSpLocks/>
            <a:stCxn id="25" idx="4"/>
            <a:endCxn id="15" idx="0"/>
          </p:cNvCxnSpPr>
          <p:nvPr/>
        </p:nvCxnSpPr>
        <p:spPr>
          <a:xfrm rot="5400000">
            <a:off x="6858253" y="4804259"/>
            <a:ext cx="339249" cy="4012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8">
            <a:extLst>
              <a:ext uri="{FF2B5EF4-FFF2-40B4-BE49-F238E27FC236}">
                <a16:creationId xmlns:a16="http://schemas.microsoft.com/office/drawing/2014/main" id="{5866BB25-814F-EC41-8DA6-1BD9BD56A78F}"/>
              </a:ext>
            </a:extLst>
          </p:cNvPr>
          <p:cNvCxnSpPr>
            <a:cxnSpLocks/>
            <a:stCxn id="21" idx="2"/>
            <a:endCxn id="26" idx="0"/>
          </p:cNvCxnSpPr>
          <p:nvPr/>
        </p:nvCxnSpPr>
        <p:spPr>
          <a:xfrm rot="10800000" flipV="1">
            <a:off x="7552784" y="3349890"/>
            <a:ext cx="476001" cy="303531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8">
            <a:extLst>
              <a:ext uri="{FF2B5EF4-FFF2-40B4-BE49-F238E27FC236}">
                <a16:creationId xmlns:a16="http://schemas.microsoft.com/office/drawing/2014/main" id="{C3508891-4801-4A42-828F-CE207FE5A1DD}"/>
              </a:ext>
            </a:extLst>
          </p:cNvPr>
          <p:cNvCxnSpPr>
            <a:cxnSpLocks/>
            <a:stCxn id="22" idx="6"/>
            <a:endCxn id="30" idx="0"/>
          </p:cNvCxnSpPr>
          <p:nvPr/>
        </p:nvCxnSpPr>
        <p:spPr>
          <a:xfrm>
            <a:off x="9449174" y="3354564"/>
            <a:ext cx="356379" cy="378270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FC0B809-B147-8145-890B-3A20D162F01F}"/>
              </a:ext>
            </a:extLst>
          </p:cNvPr>
          <p:cNvSpPr txBox="1"/>
          <p:nvPr/>
        </p:nvSpPr>
        <p:spPr>
          <a:xfrm>
            <a:off x="7768061" y="4280112"/>
            <a:ext cx="14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Virtual Circuit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87388F-F050-2E4D-9C60-130A9BDEE605}"/>
              </a:ext>
            </a:extLst>
          </p:cNvPr>
          <p:cNvSpPr txBox="1"/>
          <p:nvPr/>
        </p:nvSpPr>
        <p:spPr>
          <a:xfrm>
            <a:off x="7310897" y="2648530"/>
            <a:ext cx="15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Virtual Switch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E98AF9-B44C-464B-BFC7-2771D054E81D}"/>
              </a:ext>
            </a:extLst>
          </p:cNvPr>
          <p:cNvSpPr txBox="1"/>
          <p:nvPr/>
        </p:nvSpPr>
        <p:spPr>
          <a:xfrm>
            <a:off x="9212693" y="2977780"/>
            <a:ext cx="116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AF4AFF"/>
                </a:solidFill>
              </a:rPr>
              <a:t>Virtual Port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DFED87-797E-9B4C-A592-C46ACF2E9FB8}"/>
              </a:ext>
            </a:extLst>
          </p:cNvPr>
          <p:cNvSpPr txBox="1"/>
          <p:nvPr/>
        </p:nvSpPr>
        <p:spPr>
          <a:xfrm>
            <a:off x="711283" y="1990765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conventional network diagram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FFDE2B-D4B5-1C43-84E4-0332C411709B}"/>
              </a:ext>
            </a:extLst>
          </p:cNvPr>
          <p:cNvSpPr txBox="1"/>
          <p:nvPr/>
        </p:nvSpPr>
        <p:spPr>
          <a:xfrm>
            <a:off x="10555423" y="4531931"/>
            <a:ext cx="129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Adjacency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 relationship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EBCF0F-1035-6540-A5CE-022374FA7788}"/>
              </a:ext>
            </a:extLst>
          </p:cNvPr>
          <p:cNvSpPr txBox="1"/>
          <p:nvPr/>
        </p:nvSpPr>
        <p:spPr>
          <a:xfrm>
            <a:off x="9759889" y="3499846"/>
            <a:ext cx="116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AF4AFF"/>
                </a:solidFill>
              </a:rPr>
              <a:t>Virtual Port</a:t>
            </a:r>
          </a:p>
        </p:txBody>
      </p:sp>
    </p:spTree>
    <p:extLst>
      <p:ext uri="{BB962C8B-B14F-4D97-AF65-F5344CB8AC3E}">
        <p14:creationId xmlns:p14="http://schemas.microsoft.com/office/powerpoint/2010/main" val="204179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>
            <a:extLst>
              <a:ext uri="{FF2B5EF4-FFF2-40B4-BE49-F238E27FC236}">
                <a16:creationId xmlns:a16="http://schemas.microsoft.com/office/drawing/2014/main" id="{E3C50FFC-612B-2745-A80E-D070BDBD7037}"/>
              </a:ext>
            </a:extLst>
          </p:cNvPr>
          <p:cNvSpPr/>
          <p:nvPr/>
        </p:nvSpPr>
        <p:spPr>
          <a:xfrm>
            <a:off x="2166110" y="3129426"/>
            <a:ext cx="5814665" cy="26197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765C8-FA0C-BD41-B985-CF66D714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virtualized objects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BD09ED-59CC-6B40-A29B-A3430F2ABAC3}"/>
              </a:ext>
            </a:extLst>
          </p:cNvPr>
          <p:cNvSpPr/>
          <p:nvPr/>
        </p:nvSpPr>
        <p:spPr>
          <a:xfrm>
            <a:off x="4925541" y="4774558"/>
            <a:ext cx="617382" cy="55656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9FB315-86E4-6347-BD81-3FD747AFDF59}"/>
              </a:ext>
            </a:extLst>
          </p:cNvPr>
          <p:cNvSpPr/>
          <p:nvPr/>
        </p:nvSpPr>
        <p:spPr>
          <a:xfrm>
            <a:off x="4908958" y="3557369"/>
            <a:ext cx="617382" cy="55656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C7DDF4-084D-E540-871F-8780B5F1FE2B}"/>
              </a:ext>
            </a:extLst>
          </p:cNvPr>
          <p:cNvSpPr/>
          <p:nvPr/>
        </p:nvSpPr>
        <p:spPr>
          <a:xfrm>
            <a:off x="3679303" y="4164132"/>
            <a:ext cx="1001872" cy="55656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Load Balancer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C2916C8F-DEBE-2D4C-9A53-1B925C0B728D}"/>
              </a:ext>
            </a:extLst>
          </p:cNvPr>
          <p:cNvCxnSpPr>
            <a:cxnSpLocks/>
            <a:stCxn id="41" idx="1"/>
            <a:endCxn id="43" idx="2"/>
          </p:cNvCxnSpPr>
          <p:nvPr/>
        </p:nvCxnSpPr>
        <p:spPr>
          <a:xfrm rot="10800000">
            <a:off x="4180239" y="4720695"/>
            <a:ext cx="745302" cy="332145"/>
          </a:xfrm>
          <a:prstGeom prst="bentConnector2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92A49586-FACF-854D-9629-581BE56769D8}"/>
              </a:ext>
            </a:extLst>
          </p:cNvPr>
          <p:cNvCxnSpPr>
            <a:cxnSpLocks/>
            <a:stCxn id="42" idx="1"/>
            <a:endCxn id="43" idx="0"/>
          </p:cNvCxnSpPr>
          <p:nvPr/>
        </p:nvCxnSpPr>
        <p:spPr>
          <a:xfrm rot="10800000" flipV="1">
            <a:off x="4180240" y="3835650"/>
            <a:ext cx="728719" cy="328482"/>
          </a:xfrm>
          <a:prstGeom prst="bentConnector2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D99CBEC-D7CE-194B-B27C-EE9429170B3A}"/>
              </a:ext>
            </a:extLst>
          </p:cNvPr>
          <p:cNvSpPr/>
          <p:nvPr/>
        </p:nvSpPr>
        <p:spPr>
          <a:xfrm>
            <a:off x="4925626" y="4166136"/>
            <a:ext cx="617382" cy="55656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FW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C2D1EF62-7FF5-E046-9E6B-35F34DA68688}"/>
              </a:ext>
            </a:extLst>
          </p:cNvPr>
          <p:cNvCxnSpPr>
            <a:cxnSpLocks/>
            <a:stCxn id="46" idx="1"/>
            <a:endCxn id="43" idx="3"/>
          </p:cNvCxnSpPr>
          <p:nvPr/>
        </p:nvCxnSpPr>
        <p:spPr>
          <a:xfrm rot="10800000">
            <a:off x="4681176" y="4442413"/>
            <a:ext cx="244451" cy="2004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515F320-BB10-6740-89A4-D67D0806D53F}"/>
              </a:ext>
            </a:extLst>
          </p:cNvPr>
          <p:cNvCxnSpPr>
            <a:cxnSpLocks/>
            <a:stCxn id="43" idx="1"/>
            <a:endCxn id="49" idx="3"/>
          </p:cNvCxnSpPr>
          <p:nvPr/>
        </p:nvCxnSpPr>
        <p:spPr>
          <a:xfrm rot="10800000">
            <a:off x="3433703" y="4442413"/>
            <a:ext cx="24560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955F0B0-E6AB-FD4B-9E67-F6EF6A1830E8}"/>
              </a:ext>
            </a:extLst>
          </p:cNvPr>
          <p:cNvSpPr/>
          <p:nvPr/>
        </p:nvSpPr>
        <p:spPr>
          <a:xfrm>
            <a:off x="2617185" y="4160481"/>
            <a:ext cx="816518" cy="5638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Policer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AF234434-8479-5B41-84AD-AE2DFC482F82}"/>
              </a:ext>
            </a:extLst>
          </p:cNvPr>
          <p:cNvCxnSpPr>
            <a:cxnSpLocks/>
            <a:stCxn id="49" idx="1"/>
          </p:cNvCxnSpPr>
          <p:nvPr/>
        </p:nvCxnSpPr>
        <p:spPr>
          <a:xfrm rot="10800000">
            <a:off x="2281557" y="4442412"/>
            <a:ext cx="335628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D4E5F2B-6C24-4940-98EA-AE6D3BF2E192}"/>
              </a:ext>
            </a:extLst>
          </p:cNvPr>
          <p:cNvCxnSpPr>
            <a:cxnSpLocks/>
            <a:stCxn id="52" idx="1"/>
            <a:endCxn id="42" idx="3"/>
          </p:cNvCxnSpPr>
          <p:nvPr/>
        </p:nvCxnSpPr>
        <p:spPr>
          <a:xfrm rot="10800000" flipV="1">
            <a:off x="5526340" y="3835648"/>
            <a:ext cx="278494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FBD5E34-5705-AD4E-8C4C-5DD083759391}"/>
              </a:ext>
            </a:extLst>
          </p:cNvPr>
          <p:cNvSpPr/>
          <p:nvPr/>
        </p:nvSpPr>
        <p:spPr>
          <a:xfrm>
            <a:off x="5804834" y="3557368"/>
            <a:ext cx="851046" cy="55656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encap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B1A637A5-D72F-AF48-AEAC-5CE764A77E6D}"/>
              </a:ext>
            </a:extLst>
          </p:cNvPr>
          <p:cNvCxnSpPr>
            <a:cxnSpLocks/>
            <a:stCxn id="56" idx="1"/>
            <a:endCxn id="46" idx="3"/>
          </p:cNvCxnSpPr>
          <p:nvPr/>
        </p:nvCxnSpPr>
        <p:spPr>
          <a:xfrm rot="10800000" flipV="1">
            <a:off x="5543008" y="4444265"/>
            <a:ext cx="267054" cy="15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4BCD7B04-0459-FA43-A947-9D1E6220438B}"/>
              </a:ext>
            </a:extLst>
          </p:cNvPr>
          <p:cNvCxnSpPr>
            <a:cxnSpLocks/>
            <a:stCxn id="57" idx="1"/>
            <a:endCxn id="41" idx="3"/>
          </p:cNvCxnSpPr>
          <p:nvPr/>
        </p:nvCxnSpPr>
        <p:spPr>
          <a:xfrm rot="10800000">
            <a:off x="5542923" y="5052840"/>
            <a:ext cx="278332" cy="2953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49025829-CCD1-5B48-A0E0-2EC4EA898958}"/>
              </a:ext>
            </a:extLst>
          </p:cNvPr>
          <p:cNvCxnSpPr>
            <a:cxnSpLocks/>
            <a:stCxn id="58" idx="1"/>
            <a:endCxn id="52" idx="3"/>
          </p:cNvCxnSpPr>
          <p:nvPr/>
        </p:nvCxnSpPr>
        <p:spPr>
          <a:xfrm rot="10800000">
            <a:off x="6655880" y="3835649"/>
            <a:ext cx="473850" cy="613600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4FDEFE3-AB85-7D41-81EE-2892514342C0}"/>
              </a:ext>
            </a:extLst>
          </p:cNvPr>
          <p:cNvSpPr/>
          <p:nvPr/>
        </p:nvSpPr>
        <p:spPr>
          <a:xfrm>
            <a:off x="5810062" y="4165984"/>
            <a:ext cx="851046" cy="55656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encap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9AECED-0534-5144-BAAF-9D73AD6BD3F3}"/>
              </a:ext>
            </a:extLst>
          </p:cNvPr>
          <p:cNvSpPr/>
          <p:nvPr/>
        </p:nvSpPr>
        <p:spPr>
          <a:xfrm>
            <a:off x="5821255" y="4777511"/>
            <a:ext cx="851046" cy="55656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encap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3585CE-9AE6-E448-816B-411BBFD9E696}"/>
              </a:ext>
            </a:extLst>
          </p:cNvPr>
          <p:cNvSpPr/>
          <p:nvPr/>
        </p:nvSpPr>
        <p:spPr>
          <a:xfrm>
            <a:off x="7129730" y="4170968"/>
            <a:ext cx="851046" cy="55656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shaper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30ED186A-5640-6A41-A134-FEE21FD215FF}"/>
              </a:ext>
            </a:extLst>
          </p:cNvPr>
          <p:cNvCxnSpPr>
            <a:cxnSpLocks/>
            <a:stCxn id="58" idx="1"/>
            <a:endCxn id="56" idx="3"/>
          </p:cNvCxnSpPr>
          <p:nvPr/>
        </p:nvCxnSpPr>
        <p:spPr>
          <a:xfrm rot="10800000">
            <a:off x="6661108" y="4444265"/>
            <a:ext cx="468622" cy="4984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E85906BB-7AD0-D149-B4A0-FBB792B4052B}"/>
              </a:ext>
            </a:extLst>
          </p:cNvPr>
          <p:cNvCxnSpPr>
            <a:cxnSpLocks/>
            <a:stCxn id="58" idx="1"/>
            <a:endCxn id="57" idx="3"/>
          </p:cNvCxnSpPr>
          <p:nvPr/>
        </p:nvCxnSpPr>
        <p:spPr>
          <a:xfrm rot="10800000" flipV="1">
            <a:off x="6672302" y="4449248"/>
            <a:ext cx="457429" cy="606543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E1320826-0A64-F54D-BF35-F6F1232B08B1}"/>
              </a:ext>
            </a:extLst>
          </p:cNvPr>
          <p:cNvCxnSpPr>
            <a:cxnSpLocks/>
            <a:endCxn id="58" idx="3"/>
          </p:cNvCxnSpPr>
          <p:nvPr/>
        </p:nvCxnSpPr>
        <p:spPr>
          <a:xfrm rot="10800000">
            <a:off x="7980776" y="4449250"/>
            <a:ext cx="389208" cy="3797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22BA86-93C7-8C4A-891A-BBB62678005B}"/>
              </a:ext>
            </a:extLst>
          </p:cNvPr>
          <p:cNvGrpSpPr/>
          <p:nvPr/>
        </p:nvGrpSpPr>
        <p:grpSpPr>
          <a:xfrm>
            <a:off x="8259023" y="3999891"/>
            <a:ext cx="1418499" cy="888858"/>
            <a:chOff x="6357056" y="3734399"/>
            <a:chExt cx="1418499" cy="88885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F8E3829-D2E9-014B-B23C-EB40073F505F}"/>
                </a:ext>
              </a:extLst>
            </p:cNvPr>
            <p:cNvSpPr/>
            <p:nvPr/>
          </p:nvSpPr>
          <p:spPr>
            <a:xfrm>
              <a:off x="6495208" y="3734399"/>
              <a:ext cx="1177158" cy="8888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B7EED6C-3B4A-9041-8092-F32D7D2C0E15}"/>
                </a:ext>
              </a:extLst>
            </p:cNvPr>
            <p:cNvSpPr/>
            <p:nvPr/>
          </p:nvSpPr>
          <p:spPr>
            <a:xfrm>
              <a:off x="6357056" y="4085884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C2EE92A-5AC0-BC4D-8E8B-F28C76CE8873}"/>
                </a:ext>
              </a:extLst>
            </p:cNvPr>
            <p:cNvSpPr/>
            <p:nvPr/>
          </p:nvSpPr>
          <p:spPr>
            <a:xfrm>
              <a:off x="7539074" y="4113964"/>
              <a:ext cx="236481" cy="1944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A10C1004-8B37-F844-9C0B-B5C9031562A2}"/>
              </a:ext>
            </a:extLst>
          </p:cNvPr>
          <p:cNvSpPr/>
          <p:nvPr/>
        </p:nvSpPr>
        <p:spPr>
          <a:xfrm>
            <a:off x="7058348" y="4352028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450E81A-2306-B146-8D31-1D877A5E941B}"/>
              </a:ext>
            </a:extLst>
          </p:cNvPr>
          <p:cNvSpPr/>
          <p:nvPr/>
        </p:nvSpPr>
        <p:spPr>
          <a:xfrm>
            <a:off x="5695563" y="3738428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6B96B5D-8C99-444A-B63B-CDEF2EDF42AC}"/>
              </a:ext>
            </a:extLst>
          </p:cNvPr>
          <p:cNvSpPr/>
          <p:nvPr/>
        </p:nvSpPr>
        <p:spPr>
          <a:xfrm>
            <a:off x="5712704" y="4352630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E67DE1-0A7E-7145-937D-843C2146B5B3}"/>
              </a:ext>
            </a:extLst>
          </p:cNvPr>
          <p:cNvSpPr/>
          <p:nvPr/>
        </p:nvSpPr>
        <p:spPr>
          <a:xfrm>
            <a:off x="5729845" y="4966832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8C0D79F-7E0A-BE4E-A3B7-5A51E84A12F4}"/>
              </a:ext>
            </a:extLst>
          </p:cNvPr>
          <p:cNvSpPr/>
          <p:nvPr/>
        </p:nvSpPr>
        <p:spPr>
          <a:xfrm>
            <a:off x="4527599" y="4343190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33CEEA9-3B34-0641-9016-964E1E1A9A07}"/>
              </a:ext>
            </a:extLst>
          </p:cNvPr>
          <p:cNvSpPr/>
          <p:nvPr/>
        </p:nvSpPr>
        <p:spPr>
          <a:xfrm>
            <a:off x="6508083" y="3738428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E838EC5-AEB0-9642-8B57-545582D5E2F9}"/>
              </a:ext>
            </a:extLst>
          </p:cNvPr>
          <p:cNvSpPr/>
          <p:nvPr/>
        </p:nvSpPr>
        <p:spPr>
          <a:xfrm>
            <a:off x="6525224" y="4352630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25E9441-6666-B841-847A-8EC743F94F7A}"/>
              </a:ext>
            </a:extLst>
          </p:cNvPr>
          <p:cNvSpPr/>
          <p:nvPr/>
        </p:nvSpPr>
        <p:spPr>
          <a:xfrm>
            <a:off x="6542365" y="4966832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43DFB76-6536-A542-AE10-91150C6162B4}"/>
              </a:ext>
            </a:extLst>
          </p:cNvPr>
          <p:cNvSpPr/>
          <p:nvPr/>
        </p:nvSpPr>
        <p:spPr>
          <a:xfrm>
            <a:off x="5399493" y="3730990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601C3E0-2556-264D-BD6A-845059F72568}"/>
              </a:ext>
            </a:extLst>
          </p:cNvPr>
          <p:cNvSpPr/>
          <p:nvPr/>
        </p:nvSpPr>
        <p:spPr>
          <a:xfrm>
            <a:off x="5416634" y="4345192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57A9321-1A0A-3949-9FC1-86C5D8390900}"/>
              </a:ext>
            </a:extLst>
          </p:cNvPr>
          <p:cNvSpPr/>
          <p:nvPr/>
        </p:nvSpPr>
        <p:spPr>
          <a:xfrm>
            <a:off x="5433775" y="4959394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816B55B-7685-154B-AFC9-956A670F42D9}"/>
              </a:ext>
            </a:extLst>
          </p:cNvPr>
          <p:cNvSpPr/>
          <p:nvPr/>
        </p:nvSpPr>
        <p:spPr>
          <a:xfrm>
            <a:off x="4825145" y="3738428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8700681-F745-B646-82D5-A7D5AF14D0F8}"/>
              </a:ext>
            </a:extLst>
          </p:cNvPr>
          <p:cNvSpPr/>
          <p:nvPr/>
        </p:nvSpPr>
        <p:spPr>
          <a:xfrm>
            <a:off x="4842286" y="4352630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8385F4-CB1E-5140-9CE9-7171A5DAA735}"/>
              </a:ext>
            </a:extLst>
          </p:cNvPr>
          <p:cNvSpPr/>
          <p:nvPr/>
        </p:nvSpPr>
        <p:spPr>
          <a:xfrm>
            <a:off x="4859427" y="4966832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9534DCD-1BF8-2544-A37E-8A9D9F5A5B80}"/>
              </a:ext>
            </a:extLst>
          </p:cNvPr>
          <p:cNvSpPr/>
          <p:nvPr/>
        </p:nvSpPr>
        <p:spPr>
          <a:xfrm>
            <a:off x="3596069" y="4351376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8D22FEB-F1D1-B84A-980D-FA8CBF0BF68A}"/>
              </a:ext>
            </a:extLst>
          </p:cNvPr>
          <p:cNvSpPr/>
          <p:nvPr/>
        </p:nvSpPr>
        <p:spPr>
          <a:xfrm>
            <a:off x="3295489" y="4351376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03C25EB-3979-B941-8D26-7853CB40A431}"/>
              </a:ext>
            </a:extLst>
          </p:cNvPr>
          <p:cNvSpPr/>
          <p:nvPr/>
        </p:nvSpPr>
        <p:spPr>
          <a:xfrm>
            <a:off x="2532532" y="4356420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A3DD6DB-260E-294A-8901-AFBDE48777B4}"/>
              </a:ext>
            </a:extLst>
          </p:cNvPr>
          <p:cNvSpPr/>
          <p:nvPr/>
        </p:nvSpPr>
        <p:spPr>
          <a:xfrm>
            <a:off x="7848939" y="4351376"/>
            <a:ext cx="236481" cy="194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D7F30-D6FF-D441-A2AF-D456FB2EA706}"/>
              </a:ext>
            </a:extLst>
          </p:cNvPr>
          <p:cNvSpPr txBox="1"/>
          <p:nvPr/>
        </p:nvSpPr>
        <p:spPr>
          <a:xfrm>
            <a:off x="838200" y="2282462"/>
            <a:ext cx="107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Composable Services, “Composite” virtual service objects, Functional Service Graphs</a:t>
            </a:r>
          </a:p>
        </p:txBody>
      </p: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CF377259-BF71-5F4A-93E6-4741866E3CE8}"/>
              </a:ext>
            </a:extLst>
          </p:cNvPr>
          <p:cNvCxnSpPr>
            <a:cxnSpLocks/>
            <a:stCxn id="84" idx="2"/>
          </p:cNvCxnSpPr>
          <p:nvPr/>
        </p:nvCxnSpPr>
        <p:spPr>
          <a:xfrm rot="10800000" flipV="1">
            <a:off x="1813324" y="4453640"/>
            <a:ext cx="719209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9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1174</Words>
  <Application>Microsoft Macintosh PowerPoint</Application>
  <PresentationFormat>Widescreen</PresentationFormat>
  <Paragraphs>271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GNA  [Global] Virtualization Architecture WG</vt:lpstr>
      <vt:lpstr>Status update:</vt:lpstr>
      <vt:lpstr>Original Mission – Jan 2018:</vt:lpstr>
      <vt:lpstr>Progress:</vt:lpstr>
      <vt:lpstr>Working Group </vt:lpstr>
      <vt:lpstr>Why virtualization?</vt:lpstr>
      <vt:lpstr>30 second concept:</vt:lpstr>
      <vt:lpstr>Example virtualized objects</vt:lpstr>
      <vt:lpstr>Example virtualized objects</vt:lpstr>
      <vt:lpstr>Use cases and planned Pilot Demonstrators</vt:lpstr>
      <vt:lpstr>Virtual Connection Service - NSI</vt:lpstr>
      <vt:lpstr>Virtualized IP network (example)</vt:lpstr>
      <vt:lpstr>Multi-Point Layer-2 Broadcast Domain virtual object: “MPL2BD” composite class</vt:lpstr>
      <vt:lpstr>Conventional Open eXchange Point </vt:lpstr>
      <vt:lpstr>PIMP-My-Circuit @ Open eXchange Point (Please Implement My Policy)</vt:lpstr>
      <vt:lpstr>Generic  Virtualization Model A candidate architecture for virtualized services</vt:lpstr>
      <vt:lpstr>Global Virtual Network Environments  </vt:lpstr>
      <vt:lpstr>The End –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GNA  Virtualization Architecture WG</dc:title>
  <dc:creator>Microsoft Office User</dc:creator>
  <cp:lastModifiedBy>Microsoft Office User</cp:lastModifiedBy>
  <cp:revision>17</cp:revision>
  <dcterms:created xsi:type="dcterms:W3CDTF">2019-06-20T02:16:06Z</dcterms:created>
  <dcterms:modified xsi:type="dcterms:W3CDTF">2019-06-20T08:23:51Z</dcterms:modified>
</cp:coreProperties>
</file>